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4"/>
  </p:notesMasterIdLst>
  <p:sldIdLst>
    <p:sldId id="256" r:id="rId2"/>
    <p:sldId id="260" r:id="rId3"/>
    <p:sldId id="278" r:id="rId4"/>
    <p:sldId id="280" r:id="rId5"/>
    <p:sldId id="262" r:id="rId6"/>
    <p:sldId id="279" r:id="rId7"/>
    <p:sldId id="282" r:id="rId8"/>
    <p:sldId id="274" r:id="rId9"/>
    <p:sldId id="258" r:id="rId10"/>
    <p:sldId id="275" r:id="rId11"/>
    <p:sldId id="270" r:id="rId12"/>
    <p:sldId id="271" r:id="rId13"/>
    <p:sldId id="272" r:id="rId14"/>
    <p:sldId id="273" r:id="rId15"/>
    <p:sldId id="266" r:id="rId16"/>
    <p:sldId id="265" r:id="rId17"/>
    <p:sldId id="263" r:id="rId18"/>
    <p:sldId id="261" r:id="rId19"/>
    <p:sldId id="276" r:id="rId20"/>
    <p:sldId id="267" r:id="rId21"/>
    <p:sldId id="268" r:id="rId22"/>
    <p:sldId id="26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96" autoAdjust="0"/>
    <p:restoredTop sz="80528" autoAdjust="0"/>
  </p:normalViewPr>
  <p:slideViewPr>
    <p:cSldViewPr snapToGrid="0">
      <p:cViewPr varScale="1">
        <p:scale>
          <a:sx n="69" d="100"/>
          <a:sy n="69" d="100"/>
        </p:scale>
        <p:origin x="1114" y="72"/>
      </p:cViewPr>
      <p:guideLst/>
    </p:cSldViewPr>
  </p:slideViewPr>
  <p:notesTextViewPr>
    <p:cViewPr>
      <p:scale>
        <a:sx n="1" d="1"/>
        <a:sy n="1" d="1"/>
      </p:scale>
      <p:origin x="0" y="0"/>
    </p:cViewPr>
  </p:notesTextViewPr>
  <p:sorterViewPr>
    <p:cViewPr>
      <p:scale>
        <a:sx n="120" d="100"/>
        <a:sy n="12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viewProps" Target="viewProps.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presProps" Target="presProp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notesMaster" Target="notesMasters/notesMaster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theme" Target="theme/theme1.xml" /></Relationships>
</file>

<file path=ppt/media/image1.jpeg>
</file>

<file path=ppt/media/image2.jpeg>
</file>

<file path=ppt/media/image3.jpg>
</file>

<file path=ppt/media/image4.png>
</file>

<file path=ppt/media/image5.jp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39833D-132F-42CE-9869-4157F56CF9E0}" type="datetimeFigureOut">
              <a:rPr lang="en-US" smtClean="0"/>
              <a:t>11/9/2021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CE2C93-D49E-46EE-A078-84721A84AE65}" type="slidenum">
              <a:rPr lang="en-US" smtClean="0"/>
              <a:t>‹#›</a:t>
            </a:fld>
            <a:endParaRPr lang="en-US"/>
          </a:p>
        </p:txBody>
      </p:sp>
    </p:spTree>
    <p:extLst>
      <p:ext uri="{BB962C8B-B14F-4D97-AF65-F5344CB8AC3E}">
        <p14:creationId xmlns:p14="http://schemas.microsoft.com/office/powerpoint/2010/main" val="813303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a:t>
            </a:r>
          </a:p>
        </p:txBody>
      </p:sp>
      <p:sp>
        <p:nvSpPr>
          <p:cNvPr id="4" name="Slide Number Placeholder 3"/>
          <p:cNvSpPr>
            <a:spLocks noGrp="1"/>
          </p:cNvSpPr>
          <p:nvPr>
            <p:ph type="sldNum" sz="quarter" idx="5"/>
          </p:nvPr>
        </p:nvSpPr>
        <p:spPr/>
        <p:txBody>
          <a:bodyPr/>
          <a:lstStyle/>
          <a:p>
            <a:fld id="{D1CE2C93-D49E-46EE-A078-84721A84AE65}" type="slidenum">
              <a:rPr lang="en-US" smtClean="0"/>
              <a:t>2</a:t>
            </a:fld>
            <a:endParaRPr lang="en-US"/>
          </a:p>
        </p:txBody>
      </p:sp>
    </p:spTree>
    <p:extLst>
      <p:ext uri="{BB962C8B-B14F-4D97-AF65-F5344CB8AC3E}">
        <p14:creationId xmlns:p14="http://schemas.microsoft.com/office/powerpoint/2010/main" val="11589037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Jinting</a:t>
            </a:r>
            <a:endParaRPr lang="en-US" dirty="0"/>
          </a:p>
        </p:txBody>
      </p:sp>
      <p:sp>
        <p:nvSpPr>
          <p:cNvPr id="4" name="Slide Number Placeholder 3"/>
          <p:cNvSpPr>
            <a:spLocks noGrp="1"/>
          </p:cNvSpPr>
          <p:nvPr>
            <p:ph type="sldNum" sz="quarter" idx="5"/>
          </p:nvPr>
        </p:nvSpPr>
        <p:spPr/>
        <p:txBody>
          <a:bodyPr/>
          <a:lstStyle/>
          <a:p>
            <a:fld id="{D1CE2C93-D49E-46EE-A078-84721A84AE65}" type="slidenum">
              <a:rPr lang="en-US" smtClean="0"/>
              <a:t>11</a:t>
            </a:fld>
            <a:endParaRPr lang="en-US"/>
          </a:p>
        </p:txBody>
      </p:sp>
    </p:spTree>
    <p:extLst>
      <p:ext uri="{BB962C8B-B14F-4D97-AF65-F5344CB8AC3E}">
        <p14:creationId xmlns:p14="http://schemas.microsoft.com/office/powerpoint/2010/main" val="3460648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t>
            </a:r>
          </a:p>
          <a:p>
            <a:r>
              <a:rPr lang="en-US" dirty="0" err="1"/>
              <a:t>Javascript</a:t>
            </a:r>
            <a:r>
              <a:rPr lang="en-US" dirty="0"/>
              <a:t> was used because it is web application, and </a:t>
            </a:r>
            <a:r>
              <a:rPr lang="en-US" dirty="0" err="1"/>
              <a:t>javascript</a:t>
            </a:r>
            <a:r>
              <a:rPr lang="en-US" dirty="0"/>
              <a:t> is really useful for web applications. </a:t>
            </a:r>
          </a:p>
          <a:p>
            <a:r>
              <a:rPr lang="en-US" dirty="0"/>
              <a:t>We picked react because it streamlines the coding and testing process together. </a:t>
            </a:r>
          </a:p>
          <a:p>
            <a:r>
              <a:rPr lang="en-US" dirty="0"/>
              <a:t>We picked firebase because it is easy to alter tables that have no relations and that made it easy to add workouts and users, the hard part was relating them in a non-relational database</a:t>
            </a:r>
          </a:p>
          <a:p>
            <a:r>
              <a:rPr lang="en-US" dirty="0"/>
              <a:t>We used semantic-</a:t>
            </a:r>
            <a:r>
              <a:rPr lang="en-US" dirty="0" err="1"/>
              <a:t>ui</a:t>
            </a:r>
            <a:r>
              <a:rPr lang="en-US" dirty="0"/>
              <a:t> because it already had unbuilt components that should have made it easier to build the web app, but unfortunately these components are very fickle.</a:t>
            </a:r>
          </a:p>
          <a:p>
            <a:r>
              <a:rPr lang="en-US" dirty="0"/>
              <a:t>Lint formats and indents to make the code look more uniform. </a:t>
            </a:r>
          </a:p>
          <a:p>
            <a:r>
              <a:rPr lang="en-US" dirty="0"/>
              <a:t>We used uniform terms as not to get confused with Sets/Reps Workouts/exercises/lifts </a:t>
            </a:r>
          </a:p>
        </p:txBody>
      </p:sp>
      <p:sp>
        <p:nvSpPr>
          <p:cNvPr id="4" name="Slide Number Placeholder 3"/>
          <p:cNvSpPr>
            <a:spLocks noGrp="1"/>
          </p:cNvSpPr>
          <p:nvPr>
            <p:ph type="sldNum" sz="quarter" idx="5"/>
          </p:nvPr>
        </p:nvSpPr>
        <p:spPr/>
        <p:txBody>
          <a:bodyPr/>
          <a:lstStyle/>
          <a:p>
            <a:fld id="{D1CE2C93-D49E-46EE-A078-84721A84AE65}" type="slidenum">
              <a:rPr lang="en-US" smtClean="0"/>
              <a:t>12</a:t>
            </a:fld>
            <a:endParaRPr lang="en-US"/>
          </a:p>
        </p:txBody>
      </p:sp>
    </p:spTree>
    <p:extLst>
      <p:ext uri="{BB962C8B-B14F-4D97-AF65-F5344CB8AC3E}">
        <p14:creationId xmlns:p14="http://schemas.microsoft.com/office/powerpoint/2010/main" val="23999927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Adam</a:t>
            </a:r>
          </a:p>
        </p:txBody>
      </p:sp>
      <p:sp>
        <p:nvSpPr>
          <p:cNvPr id="4" name="Slide Number Placeholder 3"/>
          <p:cNvSpPr>
            <a:spLocks noGrp="1"/>
          </p:cNvSpPr>
          <p:nvPr>
            <p:ph type="sldNum" sz="quarter" idx="5"/>
          </p:nvPr>
        </p:nvSpPr>
        <p:spPr/>
        <p:txBody>
          <a:bodyPr/>
          <a:lstStyle/>
          <a:p>
            <a:fld id="{D1CE2C93-D49E-46EE-A078-84721A84AE65}" type="slidenum">
              <a:rPr lang="en-US" smtClean="0"/>
              <a:t>13</a:t>
            </a:fld>
            <a:endParaRPr lang="en-US"/>
          </a:p>
        </p:txBody>
      </p:sp>
    </p:spTree>
    <p:extLst>
      <p:ext uri="{BB962C8B-B14F-4D97-AF65-F5344CB8AC3E}">
        <p14:creationId xmlns:p14="http://schemas.microsoft.com/office/powerpoint/2010/main" val="9459264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a:t>
            </a:r>
          </a:p>
        </p:txBody>
      </p:sp>
      <p:sp>
        <p:nvSpPr>
          <p:cNvPr id="4" name="Slide Number Placeholder 3"/>
          <p:cNvSpPr>
            <a:spLocks noGrp="1"/>
          </p:cNvSpPr>
          <p:nvPr>
            <p:ph type="sldNum" sz="quarter" idx="5"/>
          </p:nvPr>
        </p:nvSpPr>
        <p:spPr/>
        <p:txBody>
          <a:bodyPr/>
          <a:lstStyle/>
          <a:p>
            <a:fld id="{D1CE2C93-D49E-46EE-A078-84721A84AE65}" type="slidenum">
              <a:rPr lang="en-US" smtClean="0"/>
              <a:t>14</a:t>
            </a:fld>
            <a:endParaRPr lang="en-US"/>
          </a:p>
        </p:txBody>
      </p:sp>
    </p:spTree>
    <p:extLst>
      <p:ext uri="{BB962C8B-B14F-4D97-AF65-F5344CB8AC3E}">
        <p14:creationId xmlns:p14="http://schemas.microsoft.com/office/powerpoint/2010/main" val="15719712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t>
            </a:r>
          </a:p>
          <a:p>
            <a:r>
              <a:rPr lang="en-US" dirty="0"/>
              <a:t>Talk about the easy database changes that can made thanks to fire base</a:t>
            </a:r>
          </a:p>
          <a:p>
            <a:endParaRPr lang="en-US" dirty="0"/>
          </a:p>
        </p:txBody>
      </p:sp>
      <p:sp>
        <p:nvSpPr>
          <p:cNvPr id="4" name="Slide Number Placeholder 3"/>
          <p:cNvSpPr>
            <a:spLocks noGrp="1"/>
          </p:cNvSpPr>
          <p:nvPr>
            <p:ph type="sldNum" sz="quarter" idx="5"/>
          </p:nvPr>
        </p:nvSpPr>
        <p:spPr/>
        <p:txBody>
          <a:bodyPr/>
          <a:lstStyle/>
          <a:p>
            <a:fld id="{D1CE2C93-D49E-46EE-A078-84721A84AE65}" type="slidenum">
              <a:rPr lang="en-US" smtClean="0"/>
              <a:t>15</a:t>
            </a:fld>
            <a:endParaRPr lang="en-US"/>
          </a:p>
        </p:txBody>
      </p:sp>
    </p:spTree>
    <p:extLst>
      <p:ext uri="{BB962C8B-B14F-4D97-AF65-F5344CB8AC3E}">
        <p14:creationId xmlns:p14="http://schemas.microsoft.com/office/powerpoint/2010/main" val="14583798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t>
            </a:r>
          </a:p>
        </p:txBody>
      </p:sp>
      <p:sp>
        <p:nvSpPr>
          <p:cNvPr id="4" name="Slide Number Placeholder 3"/>
          <p:cNvSpPr>
            <a:spLocks noGrp="1"/>
          </p:cNvSpPr>
          <p:nvPr>
            <p:ph type="sldNum" sz="quarter" idx="5"/>
          </p:nvPr>
        </p:nvSpPr>
        <p:spPr/>
        <p:txBody>
          <a:bodyPr/>
          <a:lstStyle/>
          <a:p>
            <a:fld id="{D1CE2C93-D49E-46EE-A078-84721A84AE65}" type="slidenum">
              <a:rPr lang="en-US" smtClean="0"/>
              <a:t>16</a:t>
            </a:fld>
            <a:endParaRPr lang="en-US"/>
          </a:p>
        </p:txBody>
      </p:sp>
    </p:spTree>
    <p:extLst>
      <p:ext uri="{BB962C8B-B14F-4D97-AF65-F5344CB8AC3E}">
        <p14:creationId xmlns:p14="http://schemas.microsoft.com/office/powerpoint/2010/main" val="15863539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Tudor</a:t>
            </a:r>
          </a:p>
          <a:p>
            <a:r>
              <a:rPr lang="en-US" dirty="0"/>
              <a:t>But before we show you the functions of </a:t>
            </a:r>
            <a:r>
              <a:rPr lang="en-US" dirty="0" err="1"/>
              <a:t>Athlytics</a:t>
            </a:r>
            <a:r>
              <a:rPr lang="en-US" dirty="0"/>
              <a:t>  something </a:t>
            </a:r>
            <a:r>
              <a:rPr lang="en-US" dirty="0" err="1"/>
              <a:t>something</a:t>
            </a:r>
            <a:r>
              <a:rPr lang="en-US" dirty="0"/>
              <a:t> </a:t>
            </a:r>
            <a:r>
              <a:rPr lang="en-US" dirty="0" err="1"/>
              <a:t>something</a:t>
            </a:r>
            <a:r>
              <a:rPr lang="en-US" dirty="0"/>
              <a:t> next slide </a:t>
            </a:r>
          </a:p>
        </p:txBody>
      </p:sp>
      <p:sp>
        <p:nvSpPr>
          <p:cNvPr id="4" name="Slide Number Placeholder 3"/>
          <p:cNvSpPr>
            <a:spLocks noGrp="1"/>
          </p:cNvSpPr>
          <p:nvPr>
            <p:ph type="sldNum" sz="quarter" idx="5"/>
          </p:nvPr>
        </p:nvSpPr>
        <p:spPr/>
        <p:txBody>
          <a:bodyPr/>
          <a:lstStyle/>
          <a:p>
            <a:fld id="{D1CE2C93-D49E-46EE-A078-84721A84AE65}" type="slidenum">
              <a:rPr lang="en-US" smtClean="0"/>
              <a:t>17</a:t>
            </a:fld>
            <a:endParaRPr lang="en-US"/>
          </a:p>
        </p:txBody>
      </p:sp>
    </p:spTree>
    <p:extLst>
      <p:ext uri="{BB962C8B-B14F-4D97-AF65-F5344CB8AC3E}">
        <p14:creationId xmlns:p14="http://schemas.microsoft.com/office/powerpoint/2010/main" val="15861954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Jinting</a:t>
            </a:r>
            <a:endParaRPr lang="en-US" dirty="0"/>
          </a:p>
        </p:txBody>
      </p:sp>
      <p:sp>
        <p:nvSpPr>
          <p:cNvPr id="4" name="Slide Number Placeholder 3"/>
          <p:cNvSpPr>
            <a:spLocks noGrp="1"/>
          </p:cNvSpPr>
          <p:nvPr>
            <p:ph type="sldNum" sz="quarter" idx="5"/>
          </p:nvPr>
        </p:nvSpPr>
        <p:spPr/>
        <p:txBody>
          <a:bodyPr/>
          <a:lstStyle/>
          <a:p>
            <a:fld id="{D1CE2C93-D49E-46EE-A078-84721A84AE65}" type="slidenum">
              <a:rPr lang="en-US" smtClean="0"/>
              <a:t>18</a:t>
            </a:fld>
            <a:endParaRPr lang="en-US"/>
          </a:p>
        </p:txBody>
      </p:sp>
    </p:spTree>
    <p:extLst>
      <p:ext uri="{BB962C8B-B14F-4D97-AF65-F5344CB8AC3E}">
        <p14:creationId xmlns:p14="http://schemas.microsoft.com/office/powerpoint/2010/main" val="27802914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Jinting</a:t>
            </a:r>
            <a:endParaRPr lang="en-US" dirty="0"/>
          </a:p>
        </p:txBody>
      </p:sp>
      <p:sp>
        <p:nvSpPr>
          <p:cNvPr id="4" name="Slide Number Placeholder 3"/>
          <p:cNvSpPr>
            <a:spLocks noGrp="1"/>
          </p:cNvSpPr>
          <p:nvPr>
            <p:ph type="sldNum" sz="quarter" idx="5"/>
          </p:nvPr>
        </p:nvSpPr>
        <p:spPr/>
        <p:txBody>
          <a:bodyPr/>
          <a:lstStyle/>
          <a:p>
            <a:fld id="{D1CE2C93-D49E-46EE-A078-84721A84AE65}" type="slidenum">
              <a:rPr lang="en-US" smtClean="0"/>
              <a:t>19</a:t>
            </a:fld>
            <a:endParaRPr lang="en-US"/>
          </a:p>
        </p:txBody>
      </p:sp>
    </p:spTree>
    <p:extLst>
      <p:ext uri="{BB962C8B-B14F-4D97-AF65-F5344CB8AC3E}">
        <p14:creationId xmlns:p14="http://schemas.microsoft.com/office/powerpoint/2010/main" val="33931854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Alex</a:t>
            </a:r>
          </a:p>
          <a:p>
            <a:r>
              <a:rPr lang="en-US" dirty="0"/>
              <a:t>The illnesses part should mention that not meeting these features on time caused us to miss a milestone deadline **this is a buzz word use it </a:t>
            </a:r>
          </a:p>
        </p:txBody>
      </p:sp>
      <p:sp>
        <p:nvSpPr>
          <p:cNvPr id="4" name="Slide Number Placeholder 3"/>
          <p:cNvSpPr>
            <a:spLocks noGrp="1"/>
          </p:cNvSpPr>
          <p:nvPr>
            <p:ph type="sldNum" sz="quarter" idx="5"/>
          </p:nvPr>
        </p:nvSpPr>
        <p:spPr/>
        <p:txBody>
          <a:bodyPr/>
          <a:lstStyle/>
          <a:p>
            <a:fld id="{D1CE2C93-D49E-46EE-A078-84721A84AE65}" type="slidenum">
              <a:rPr lang="en-US" smtClean="0"/>
              <a:t>20</a:t>
            </a:fld>
            <a:endParaRPr lang="en-US"/>
          </a:p>
        </p:txBody>
      </p:sp>
    </p:spTree>
    <p:extLst>
      <p:ext uri="{BB962C8B-B14F-4D97-AF65-F5344CB8AC3E}">
        <p14:creationId xmlns:p14="http://schemas.microsoft.com/office/powerpoint/2010/main" val="21957766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Someone?????</a:t>
            </a:r>
          </a:p>
          <a:p>
            <a:r>
              <a:rPr lang="en-US" dirty="0"/>
              <a:t>We should probably say something about how our roles were not finalized but we stayed open in many aspects to help</a:t>
            </a:r>
          </a:p>
        </p:txBody>
      </p:sp>
      <p:sp>
        <p:nvSpPr>
          <p:cNvPr id="4" name="Slide Number Placeholder 3"/>
          <p:cNvSpPr>
            <a:spLocks noGrp="1"/>
          </p:cNvSpPr>
          <p:nvPr>
            <p:ph type="sldNum" sz="quarter" idx="5"/>
          </p:nvPr>
        </p:nvSpPr>
        <p:spPr/>
        <p:txBody>
          <a:bodyPr/>
          <a:lstStyle/>
          <a:p>
            <a:fld id="{D1CE2C93-D49E-46EE-A078-84721A84AE65}" type="slidenum">
              <a:rPr lang="en-US" smtClean="0"/>
              <a:t>3</a:t>
            </a:fld>
            <a:endParaRPr lang="en-US"/>
          </a:p>
        </p:txBody>
      </p:sp>
    </p:spTree>
    <p:extLst>
      <p:ext uri="{BB962C8B-B14F-4D97-AF65-F5344CB8AC3E}">
        <p14:creationId xmlns:p14="http://schemas.microsoft.com/office/powerpoint/2010/main" val="36602355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Tudor</a:t>
            </a:r>
          </a:p>
        </p:txBody>
      </p:sp>
      <p:sp>
        <p:nvSpPr>
          <p:cNvPr id="4" name="Slide Number Placeholder 3"/>
          <p:cNvSpPr>
            <a:spLocks noGrp="1"/>
          </p:cNvSpPr>
          <p:nvPr>
            <p:ph type="sldNum" sz="quarter" idx="5"/>
          </p:nvPr>
        </p:nvSpPr>
        <p:spPr/>
        <p:txBody>
          <a:bodyPr/>
          <a:lstStyle/>
          <a:p>
            <a:fld id="{D1CE2C93-D49E-46EE-A078-84721A84AE65}" type="slidenum">
              <a:rPr lang="en-US" smtClean="0"/>
              <a:t>21</a:t>
            </a:fld>
            <a:endParaRPr lang="en-US"/>
          </a:p>
        </p:txBody>
      </p:sp>
    </p:spTree>
    <p:extLst>
      <p:ext uri="{BB962C8B-B14F-4D97-AF65-F5344CB8AC3E}">
        <p14:creationId xmlns:p14="http://schemas.microsoft.com/office/powerpoint/2010/main" val="33318584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a:t>
            </a:r>
          </a:p>
        </p:txBody>
      </p:sp>
      <p:sp>
        <p:nvSpPr>
          <p:cNvPr id="4" name="Slide Number Placeholder 3"/>
          <p:cNvSpPr>
            <a:spLocks noGrp="1"/>
          </p:cNvSpPr>
          <p:nvPr>
            <p:ph type="sldNum" sz="quarter" idx="5"/>
          </p:nvPr>
        </p:nvSpPr>
        <p:spPr/>
        <p:txBody>
          <a:bodyPr/>
          <a:lstStyle/>
          <a:p>
            <a:fld id="{D1CE2C93-D49E-46EE-A078-84721A84AE65}" type="slidenum">
              <a:rPr lang="en-US" smtClean="0"/>
              <a:t>22</a:t>
            </a:fld>
            <a:endParaRPr lang="en-US"/>
          </a:p>
        </p:txBody>
      </p:sp>
    </p:spTree>
    <p:extLst>
      <p:ext uri="{BB962C8B-B14F-4D97-AF65-F5344CB8AC3E}">
        <p14:creationId xmlns:p14="http://schemas.microsoft.com/office/powerpoint/2010/main" val="1682587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adam</a:t>
            </a:r>
            <a:endParaRPr lang="en-US" dirty="0"/>
          </a:p>
        </p:txBody>
      </p:sp>
      <p:sp>
        <p:nvSpPr>
          <p:cNvPr id="4" name="Slide Number Placeholder 3"/>
          <p:cNvSpPr>
            <a:spLocks noGrp="1"/>
          </p:cNvSpPr>
          <p:nvPr>
            <p:ph type="sldNum" sz="quarter" idx="5"/>
          </p:nvPr>
        </p:nvSpPr>
        <p:spPr/>
        <p:txBody>
          <a:bodyPr/>
          <a:lstStyle/>
          <a:p>
            <a:fld id="{D1CE2C93-D49E-46EE-A078-84721A84AE65}" type="slidenum">
              <a:rPr lang="en-US" smtClean="0"/>
              <a:t>4</a:t>
            </a:fld>
            <a:endParaRPr lang="en-US"/>
          </a:p>
        </p:txBody>
      </p:sp>
    </p:spTree>
    <p:extLst>
      <p:ext uri="{BB962C8B-B14F-4D97-AF65-F5344CB8AC3E}">
        <p14:creationId xmlns:p14="http://schemas.microsoft.com/office/powerpoint/2010/main" val="4357912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Tudor or </a:t>
            </a:r>
            <a:r>
              <a:rPr lang="en-US" dirty="0" err="1"/>
              <a:t>Jinting</a:t>
            </a:r>
            <a:endParaRPr lang="en-US" dirty="0"/>
          </a:p>
        </p:txBody>
      </p:sp>
      <p:sp>
        <p:nvSpPr>
          <p:cNvPr id="4" name="Slide Number Placeholder 3"/>
          <p:cNvSpPr>
            <a:spLocks noGrp="1"/>
          </p:cNvSpPr>
          <p:nvPr>
            <p:ph type="sldNum" sz="quarter" idx="5"/>
          </p:nvPr>
        </p:nvSpPr>
        <p:spPr/>
        <p:txBody>
          <a:bodyPr/>
          <a:lstStyle/>
          <a:p>
            <a:fld id="{D1CE2C93-D49E-46EE-A078-84721A84AE65}" type="slidenum">
              <a:rPr lang="en-US" smtClean="0"/>
              <a:t>5</a:t>
            </a:fld>
            <a:endParaRPr lang="en-US"/>
          </a:p>
        </p:txBody>
      </p:sp>
    </p:spTree>
    <p:extLst>
      <p:ext uri="{BB962C8B-B14F-4D97-AF65-F5344CB8AC3E}">
        <p14:creationId xmlns:p14="http://schemas.microsoft.com/office/powerpoint/2010/main" val="22632407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Adam </a:t>
            </a:r>
            <a:endParaRPr lang="en-US" dirty="0"/>
          </a:p>
        </p:txBody>
      </p:sp>
      <p:sp>
        <p:nvSpPr>
          <p:cNvPr id="4" name="Slide Number Placeholder 3"/>
          <p:cNvSpPr>
            <a:spLocks noGrp="1"/>
          </p:cNvSpPr>
          <p:nvPr>
            <p:ph type="sldNum" sz="quarter" idx="5"/>
          </p:nvPr>
        </p:nvSpPr>
        <p:spPr/>
        <p:txBody>
          <a:bodyPr/>
          <a:lstStyle/>
          <a:p>
            <a:fld id="{D1CE2C93-D49E-46EE-A078-84721A84AE65}" type="slidenum">
              <a:rPr lang="en-US" smtClean="0"/>
              <a:t>6</a:t>
            </a:fld>
            <a:endParaRPr lang="en-US"/>
          </a:p>
        </p:txBody>
      </p:sp>
    </p:spTree>
    <p:extLst>
      <p:ext uri="{BB962C8B-B14F-4D97-AF65-F5344CB8AC3E}">
        <p14:creationId xmlns:p14="http://schemas.microsoft.com/office/powerpoint/2010/main" val="19837842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Adam</a:t>
            </a:r>
          </a:p>
        </p:txBody>
      </p:sp>
      <p:sp>
        <p:nvSpPr>
          <p:cNvPr id="4" name="Slide Number Placeholder 3"/>
          <p:cNvSpPr>
            <a:spLocks noGrp="1"/>
          </p:cNvSpPr>
          <p:nvPr>
            <p:ph type="sldNum" sz="quarter" idx="5"/>
          </p:nvPr>
        </p:nvSpPr>
        <p:spPr/>
        <p:txBody>
          <a:bodyPr/>
          <a:lstStyle/>
          <a:p>
            <a:fld id="{D1CE2C93-D49E-46EE-A078-84721A84AE65}" type="slidenum">
              <a:rPr lang="en-US" smtClean="0"/>
              <a:t>7</a:t>
            </a:fld>
            <a:endParaRPr lang="en-US"/>
          </a:p>
        </p:txBody>
      </p:sp>
    </p:spTree>
    <p:extLst>
      <p:ext uri="{BB962C8B-B14F-4D97-AF65-F5344CB8AC3E}">
        <p14:creationId xmlns:p14="http://schemas.microsoft.com/office/powerpoint/2010/main" val="4476551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a:t>
            </a:r>
          </a:p>
          <a:p>
            <a:r>
              <a:rPr lang="en-US" dirty="0"/>
              <a:t>Rather than Adam waiting on Alex to get done with a component, and Mar waiting for Adam to get done with the next component, </a:t>
            </a:r>
            <a:r>
              <a:rPr lang="en-US" dirty="0" err="1"/>
              <a:t>ect</a:t>
            </a:r>
            <a:r>
              <a:rPr lang="en-US" dirty="0"/>
              <a:t> </a:t>
            </a:r>
            <a:r>
              <a:rPr lang="en-US" dirty="0" err="1"/>
              <a:t>ect</a:t>
            </a:r>
            <a:r>
              <a:rPr lang="en-US" dirty="0"/>
              <a:t>  we were able to work on many parts of the project as needed. Though this did mean that one or two instances of two people working on the same thing, but that is quickly caught</a:t>
            </a:r>
          </a:p>
        </p:txBody>
      </p:sp>
      <p:sp>
        <p:nvSpPr>
          <p:cNvPr id="4" name="Slide Number Placeholder 3"/>
          <p:cNvSpPr>
            <a:spLocks noGrp="1"/>
          </p:cNvSpPr>
          <p:nvPr>
            <p:ph type="sldNum" sz="quarter" idx="5"/>
          </p:nvPr>
        </p:nvSpPr>
        <p:spPr/>
        <p:txBody>
          <a:bodyPr/>
          <a:lstStyle/>
          <a:p>
            <a:fld id="{D1CE2C93-D49E-46EE-A078-84721A84AE65}" type="slidenum">
              <a:rPr lang="en-US" smtClean="0"/>
              <a:t>8</a:t>
            </a:fld>
            <a:endParaRPr lang="en-US"/>
          </a:p>
        </p:txBody>
      </p:sp>
    </p:spTree>
    <p:extLst>
      <p:ext uri="{BB962C8B-B14F-4D97-AF65-F5344CB8AC3E}">
        <p14:creationId xmlns:p14="http://schemas.microsoft.com/office/powerpoint/2010/main" val="38215780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 or Adam? </a:t>
            </a:r>
          </a:p>
          <a:p>
            <a:endParaRPr lang="en-US" dirty="0"/>
          </a:p>
          <a:p>
            <a:r>
              <a:rPr lang="en-US" dirty="0"/>
              <a:t>We had ups and downs. </a:t>
            </a:r>
          </a:p>
          <a:p>
            <a:r>
              <a:rPr lang="en-US" dirty="0"/>
              <a:t>The scrapped functionality can still be created at a later date after development, </a:t>
            </a:r>
          </a:p>
          <a:p>
            <a:r>
              <a:rPr lang="en-US" dirty="0"/>
              <a:t>The “player card” was going to be a “baseball card” that was home to the students profile, with picture, stats, and projected growth along with extra personalized options that the player would be able to change</a:t>
            </a:r>
          </a:p>
          <a:p>
            <a:r>
              <a:rPr lang="en-US" dirty="0"/>
              <a:t>When first planning on this project a number of risks we did not think of had came up preventing group discussion and getting tickets done. </a:t>
            </a:r>
          </a:p>
          <a:p>
            <a:r>
              <a:rPr lang="en-US" dirty="0"/>
              <a:t>What we did think of was more technical based, like Spring break, what if the database went down, what if our client changes his mind, we expected troubles from a non relational database, what if some code has to be scrapped, what if one of us gets injured? </a:t>
            </a:r>
          </a:p>
          <a:p>
            <a:r>
              <a:rPr lang="en-US" dirty="0"/>
              <a:t>Some of these that had happen was missing team meetings, switching from Material-UI to Semantic-UI, rewriting some code for a few components</a:t>
            </a:r>
          </a:p>
        </p:txBody>
      </p:sp>
      <p:sp>
        <p:nvSpPr>
          <p:cNvPr id="4" name="Slide Number Placeholder 3"/>
          <p:cNvSpPr>
            <a:spLocks noGrp="1"/>
          </p:cNvSpPr>
          <p:nvPr>
            <p:ph type="sldNum" sz="quarter" idx="5"/>
          </p:nvPr>
        </p:nvSpPr>
        <p:spPr/>
        <p:txBody>
          <a:bodyPr/>
          <a:lstStyle/>
          <a:p>
            <a:fld id="{D1CE2C93-D49E-46EE-A078-84721A84AE65}" type="slidenum">
              <a:rPr lang="en-US" smtClean="0"/>
              <a:t>9</a:t>
            </a:fld>
            <a:endParaRPr lang="en-US"/>
          </a:p>
        </p:txBody>
      </p:sp>
    </p:spTree>
    <p:extLst>
      <p:ext uri="{BB962C8B-B14F-4D97-AF65-F5344CB8AC3E}">
        <p14:creationId xmlns:p14="http://schemas.microsoft.com/office/powerpoint/2010/main" val="3981227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Jinting</a:t>
            </a:r>
            <a:r>
              <a:rPr lang="en-US" dirty="0"/>
              <a:t> or Tudor</a:t>
            </a:r>
          </a:p>
          <a:p>
            <a:r>
              <a:rPr lang="en-US" dirty="0"/>
              <a:t>Group me is an app to chat with a group</a:t>
            </a:r>
          </a:p>
          <a:p>
            <a:r>
              <a:rPr lang="en-US" dirty="0"/>
              <a:t>Slack was immensity helpful for documentation for the quick file sharing, Adam and </a:t>
            </a:r>
            <a:r>
              <a:rPr lang="en-US" dirty="0" err="1"/>
              <a:t>Jinting</a:t>
            </a:r>
            <a:r>
              <a:rPr lang="en-US" dirty="0"/>
              <a:t> were able to work on the presentations on their own and then condense the two results</a:t>
            </a:r>
          </a:p>
          <a:p>
            <a:r>
              <a:rPr lang="en-US" dirty="0"/>
              <a:t>GitHub is the repository that everyone in the group uploaded the project to</a:t>
            </a:r>
          </a:p>
        </p:txBody>
      </p:sp>
      <p:sp>
        <p:nvSpPr>
          <p:cNvPr id="4" name="Slide Number Placeholder 3"/>
          <p:cNvSpPr>
            <a:spLocks noGrp="1"/>
          </p:cNvSpPr>
          <p:nvPr>
            <p:ph type="sldNum" sz="quarter" idx="5"/>
          </p:nvPr>
        </p:nvSpPr>
        <p:spPr/>
        <p:txBody>
          <a:bodyPr/>
          <a:lstStyle/>
          <a:p>
            <a:fld id="{D1CE2C93-D49E-46EE-A078-84721A84AE65}" type="slidenum">
              <a:rPr lang="en-US" smtClean="0"/>
              <a:t>10</a:t>
            </a:fld>
            <a:endParaRPr lang="en-US"/>
          </a:p>
        </p:txBody>
      </p:sp>
    </p:spTree>
    <p:extLst>
      <p:ext uri="{BB962C8B-B14F-4D97-AF65-F5344CB8AC3E}">
        <p14:creationId xmlns:p14="http://schemas.microsoft.com/office/powerpoint/2010/main" val="9748357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F7AFFB9B-9FB8-469E-96F9-4D32314110B6}" type="datetimeFigureOut">
              <a:rPr lang="en-US" dirty="0"/>
              <a:t>11/9/2021</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41D2AC3-6A0B-4169-B1EA-E3AE8B351BDD}" type="datetimeFigureOut">
              <a:rPr lang="en-US" dirty="0"/>
              <a:t>11/9/2021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D4B9363-8B87-41B7-9F8E-64519CBB8F34}" type="datetimeFigureOut">
              <a:rPr lang="en-US" dirty="0"/>
              <a:t>11/9/2021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AEF5746-5284-4951-9F37-7AE924EDBCB7}" type="datetimeFigureOut">
              <a:rPr lang="en-US" dirty="0"/>
              <a:t>11/9/2021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398B29-7265-4A65-A2A4-6703C057B7C1}" type="datetimeFigureOut">
              <a:rPr lang="en-US" dirty="0"/>
              <a:t>11/9/2021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8FBA082-94DF-4C4B-A041-6624924AB0A8}" type="datetimeFigureOut">
              <a:rPr lang="en-US" dirty="0"/>
              <a:t>11/9/2021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27686C4-3AB5-4E0C-86CA-FB108C350AA9}" type="datetimeFigureOut">
              <a:rPr lang="en-US" dirty="0"/>
              <a:t>11/9/2021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9FF1211-4E0C-4AB3-B04F-585959BDAFE8}" type="datetimeFigureOut">
              <a:rPr lang="en-US" dirty="0"/>
              <a:t>11/9/2021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8BDECAF-D3BE-4069-9C78-642ECCD01477}" type="datetimeFigureOut">
              <a:rPr lang="en-US" dirty="0"/>
              <a:t>11/9/2021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FBDC27-E420-4878-9EE6-7B9656D6442A}" type="datetimeFigureOut">
              <a:rPr lang="en-US" dirty="0"/>
              <a:t>11/9/2021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7F47CF-67C9-420C-80A5-E2069FF0C2DF}" type="datetimeFigureOut">
              <a:rPr lang="en-US" dirty="0"/>
              <a:t>11/9/2021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E22DC73-F065-42F5-A9F2-D90B2E42A0B3}" type="datetimeFigureOut">
              <a:rPr lang="en-US" dirty="0"/>
              <a:t>11/9/2021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6BEA702-9B29-41CC-9BCC-3DF8A0D379FE}" type="datetimeFigureOut">
              <a:rPr lang="en-US" dirty="0"/>
              <a:t>11/9/2021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7649AC-CB8F-4FF1-9A34-5861C74DD0A7}" type="datetimeFigureOut">
              <a:rPr lang="en-US" dirty="0"/>
              <a:t>11/9/2021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EC5CECA-2D3A-4680-9B49-752200DE467C}" type="datetimeFigureOut">
              <a:rPr lang="en-US" dirty="0"/>
              <a:t>11/9/2021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0C3BFE2-83B7-4B0A-B9D3-AB28331082B3}" type="datetimeFigureOut">
              <a:rPr lang="en-US" dirty="0"/>
              <a:t>11/9/2021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2EF78E3-FDA3-4D28-AAA2-0B81F349A39D}" type="datetimeFigureOut">
              <a:rPr lang="en-US" dirty="0"/>
              <a:t>11/9/2021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image" Target="../media/image3.jpg"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C35BB1C6-BF8F-4481-8AB2-603A1C8A906A}" type="datetimeFigureOut">
              <a:rPr lang="en-US" dirty="0"/>
              <a:t>11/9/2021</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3" Type="http://schemas.openxmlformats.org/officeDocument/2006/relationships/image" Target="../media/image7.jpg" /><Relationship Id="rId2" Type="http://schemas.openxmlformats.org/officeDocument/2006/relationships/notesSlide" Target="../notesSlides/notesSlide12.xml" /><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 /><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15.xml" /><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3" Type="http://schemas.openxmlformats.org/officeDocument/2006/relationships/hyperlink" Target="https://athlytics5g.firebaseapp.com/" TargetMode="External" /><Relationship Id="rId2" Type="http://schemas.openxmlformats.org/officeDocument/2006/relationships/notesSlide" Target="../notesSlides/notesSlide16.xml" /><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 /><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 /><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 /><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 /><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3" Type="http://schemas.openxmlformats.org/officeDocument/2006/relationships/image" Target="../media/image5.jpg" /><Relationship Id="rId2" Type="http://schemas.openxmlformats.org/officeDocument/2006/relationships/notesSlide" Target="../notesSlides/notesSlide7.xml" /><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8.xml"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4EBF0E3-8F08-4B52-B145-C13A4B4E8BC9}"/>
              </a:ext>
            </a:extLst>
          </p:cNvPr>
          <p:cNvSpPr>
            <a:spLocks noGrp="1"/>
          </p:cNvSpPr>
          <p:nvPr>
            <p:ph type="subTitle" idx="1"/>
          </p:nvPr>
        </p:nvSpPr>
        <p:spPr/>
        <p:txBody>
          <a:bodyPr/>
          <a:lstStyle/>
          <a:p>
            <a:r>
              <a:rPr lang="en-US"/>
              <a:t>Priyank Garg</a:t>
            </a:r>
            <a:endParaRPr lang="en-US" dirty="0"/>
          </a:p>
        </p:txBody>
      </p:sp>
      <p:pic>
        <p:nvPicPr>
          <p:cNvPr id="5" name="Picture 4">
            <a:extLst>
              <a:ext uri="{FF2B5EF4-FFF2-40B4-BE49-F238E27FC236}">
                <a16:creationId xmlns:a16="http://schemas.microsoft.com/office/drawing/2014/main" id="{29B65B54-3EB0-438C-BB44-1736B9AFC31C}"/>
              </a:ext>
            </a:extLst>
          </p:cNvPr>
          <p:cNvPicPr>
            <a:picLocks noChangeAspect="1"/>
          </p:cNvPicPr>
          <p:nvPr/>
        </p:nvPicPr>
        <p:blipFill>
          <a:blip r:embed="rId2"/>
          <a:stretch>
            <a:fillRect/>
          </a:stretch>
        </p:blipFill>
        <p:spPr>
          <a:xfrm rot="21396547">
            <a:off x="2175549" y="429477"/>
            <a:ext cx="4065336" cy="4076536"/>
          </a:xfrm>
          <a:prstGeom prst="rect">
            <a:avLst/>
          </a:prstGeom>
        </p:spPr>
      </p:pic>
    </p:spTree>
    <p:extLst>
      <p:ext uri="{BB962C8B-B14F-4D97-AF65-F5344CB8AC3E}">
        <p14:creationId xmlns:p14="http://schemas.microsoft.com/office/powerpoint/2010/main" val="1980623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2E6DB-8844-4174-AD5F-E3B67F736D2E}"/>
              </a:ext>
            </a:extLst>
          </p:cNvPr>
          <p:cNvSpPr>
            <a:spLocks noGrp="1"/>
          </p:cNvSpPr>
          <p:nvPr>
            <p:ph type="title"/>
          </p:nvPr>
        </p:nvSpPr>
        <p:spPr/>
        <p:txBody>
          <a:bodyPr/>
          <a:lstStyle/>
          <a:p>
            <a:r>
              <a:rPr lang="en-US" dirty="0"/>
              <a:t>Programming tools </a:t>
            </a:r>
          </a:p>
        </p:txBody>
      </p:sp>
      <p:sp>
        <p:nvSpPr>
          <p:cNvPr id="3" name="Content Placeholder 2">
            <a:extLst>
              <a:ext uri="{FF2B5EF4-FFF2-40B4-BE49-F238E27FC236}">
                <a16:creationId xmlns:a16="http://schemas.microsoft.com/office/drawing/2014/main" id="{123C585E-0E2A-404E-90C2-A2A45C9C2824}"/>
              </a:ext>
            </a:extLst>
          </p:cNvPr>
          <p:cNvSpPr>
            <a:spLocks noGrp="1"/>
          </p:cNvSpPr>
          <p:nvPr>
            <p:ph sz="quarter" idx="13"/>
          </p:nvPr>
        </p:nvSpPr>
        <p:spPr/>
        <p:txBody>
          <a:bodyPr/>
          <a:lstStyle/>
          <a:p>
            <a:r>
              <a:rPr lang="en-US" dirty="0" err="1"/>
              <a:t>Groupme</a:t>
            </a:r>
            <a:r>
              <a:rPr lang="en-US" dirty="0"/>
              <a:t> for the quick communication and fast responses</a:t>
            </a:r>
          </a:p>
          <a:p>
            <a:r>
              <a:rPr lang="en-US" dirty="0"/>
              <a:t>slack for communication and file sharing </a:t>
            </a:r>
          </a:p>
          <a:p>
            <a:r>
              <a:rPr lang="en-US" dirty="0"/>
              <a:t>Version control: </a:t>
            </a:r>
            <a:r>
              <a:rPr lang="en-US" dirty="0" err="1"/>
              <a:t>Github</a:t>
            </a:r>
            <a:endParaRPr lang="en-US" dirty="0"/>
          </a:p>
          <a:p>
            <a:r>
              <a:rPr lang="en-US" dirty="0"/>
              <a:t>Sprint management and board: </a:t>
            </a:r>
            <a:r>
              <a:rPr lang="en-US" dirty="0" err="1"/>
              <a:t>github</a:t>
            </a:r>
            <a:r>
              <a:rPr lang="en-US" dirty="0"/>
              <a:t> projects</a:t>
            </a:r>
          </a:p>
          <a:p>
            <a:r>
              <a:rPr lang="en-US" dirty="0"/>
              <a:t>Private repository- waiting to be public</a:t>
            </a:r>
          </a:p>
        </p:txBody>
      </p:sp>
    </p:spTree>
    <p:extLst>
      <p:ext uri="{BB962C8B-B14F-4D97-AF65-F5344CB8AC3E}">
        <p14:creationId xmlns:p14="http://schemas.microsoft.com/office/powerpoint/2010/main" val="35298761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24D5F-F10A-4CE4-80BF-84BA7E961D5B}"/>
              </a:ext>
            </a:extLst>
          </p:cNvPr>
          <p:cNvSpPr>
            <a:spLocks noGrp="1"/>
          </p:cNvSpPr>
          <p:nvPr>
            <p:ph type="title"/>
          </p:nvPr>
        </p:nvSpPr>
        <p:spPr/>
        <p:txBody>
          <a:bodyPr/>
          <a:lstStyle/>
          <a:p>
            <a:r>
              <a:rPr lang="en-US" dirty="0"/>
              <a:t>Design</a:t>
            </a:r>
          </a:p>
        </p:txBody>
      </p:sp>
      <p:sp>
        <p:nvSpPr>
          <p:cNvPr id="3" name="Content Placeholder 2">
            <a:extLst>
              <a:ext uri="{FF2B5EF4-FFF2-40B4-BE49-F238E27FC236}">
                <a16:creationId xmlns:a16="http://schemas.microsoft.com/office/drawing/2014/main" id="{B00133DE-8DC4-4A68-8A96-4E037D42E683}"/>
              </a:ext>
            </a:extLst>
          </p:cNvPr>
          <p:cNvSpPr>
            <a:spLocks noGrp="1"/>
          </p:cNvSpPr>
          <p:nvPr>
            <p:ph sz="quarter" idx="13"/>
          </p:nvPr>
        </p:nvSpPr>
        <p:spPr/>
        <p:txBody>
          <a:bodyPr/>
          <a:lstStyle/>
          <a:p>
            <a:r>
              <a:rPr lang="en-US" dirty="0"/>
              <a:t>Designed a user interface prototype </a:t>
            </a:r>
          </a:p>
          <a:p>
            <a:r>
              <a:rPr lang="en-US" dirty="0"/>
              <a:t>Implemented the user interface using semantic-</a:t>
            </a:r>
            <a:r>
              <a:rPr lang="en-US" dirty="0" err="1"/>
              <a:t>ui</a:t>
            </a:r>
            <a:r>
              <a:rPr lang="en-US" dirty="0"/>
              <a:t> and material-</a:t>
            </a:r>
            <a:r>
              <a:rPr lang="en-US" dirty="0" err="1"/>
              <a:t>ui</a:t>
            </a:r>
            <a:r>
              <a:rPr lang="en-US" dirty="0"/>
              <a:t> for react</a:t>
            </a:r>
          </a:p>
          <a:p>
            <a:r>
              <a:rPr lang="en-US" dirty="0"/>
              <a:t>Done some </a:t>
            </a:r>
            <a:r>
              <a:rPr lang="en-US" dirty="0" err="1"/>
              <a:t>ux</a:t>
            </a:r>
            <a:r>
              <a:rPr lang="en-US" dirty="0"/>
              <a:t>/</a:t>
            </a:r>
            <a:r>
              <a:rPr lang="en-US" dirty="0" err="1"/>
              <a:t>ui</a:t>
            </a:r>
            <a:r>
              <a:rPr lang="en-US" dirty="0"/>
              <a:t> testing with some students and with our client</a:t>
            </a:r>
          </a:p>
          <a:p>
            <a:endParaRPr lang="en-US" dirty="0"/>
          </a:p>
        </p:txBody>
      </p:sp>
    </p:spTree>
    <p:extLst>
      <p:ext uri="{BB962C8B-B14F-4D97-AF65-F5344CB8AC3E}">
        <p14:creationId xmlns:p14="http://schemas.microsoft.com/office/powerpoint/2010/main" val="11323892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1D5F6-76B7-4906-9CB0-AB8631CACE34}"/>
              </a:ext>
            </a:extLst>
          </p:cNvPr>
          <p:cNvSpPr>
            <a:spLocks noGrp="1"/>
          </p:cNvSpPr>
          <p:nvPr>
            <p:ph type="title"/>
          </p:nvPr>
        </p:nvSpPr>
        <p:spPr/>
        <p:txBody>
          <a:bodyPr/>
          <a:lstStyle/>
          <a:p>
            <a:r>
              <a:rPr lang="en-US" dirty="0"/>
              <a:t>Coding</a:t>
            </a:r>
          </a:p>
        </p:txBody>
      </p:sp>
      <p:sp>
        <p:nvSpPr>
          <p:cNvPr id="3" name="Content Placeholder 2">
            <a:extLst>
              <a:ext uri="{FF2B5EF4-FFF2-40B4-BE49-F238E27FC236}">
                <a16:creationId xmlns:a16="http://schemas.microsoft.com/office/drawing/2014/main" id="{B754C8AC-684C-4892-9356-A7C78C131BD6}"/>
              </a:ext>
            </a:extLst>
          </p:cNvPr>
          <p:cNvSpPr>
            <a:spLocks noGrp="1"/>
          </p:cNvSpPr>
          <p:nvPr>
            <p:ph sz="quarter" idx="13"/>
          </p:nvPr>
        </p:nvSpPr>
        <p:spPr>
          <a:xfrm>
            <a:off x="685801" y="2063396"/>
            <a:ext cx="5410200" cy="3311189"/>
          </a:xfrm>
        </p:spPr>
        <p:txBody>
          <a:bodyPr/>
          <a:lstStyle/>
          <a:p>
            <a:r>
              <a:rPr lang="en-US" dirty="0" err="1"/>
              <a:t>Javascript</a:t>
            </a:r>
            <a:r>
              <a:rPr lang="en-US" dirty="0"/>
              <a:t> and why we picked it</a:t>
            </a:r>
          </a:p>
          <a:p>
            <a:r>
              <a:rPr lang="en-US" dirty="0"/>
              <a:t>React and why we picked it</a:t>
            </a:r>
          </a:p>
          <a:p>
            <a:r>
              <a:rPr lang="en-US" dirty="0"/>
              <a:t>Firebase and why we picked it</a:t>
            </a:r>
          </a:p>
          <a:p>
            <a:r>
              <a:rPr lang="en-US" dirty="0"/>
              <a:t>Semantic-</a:t>
            </a:r>
            <a:r>
              <a:rPr lang="en-US" dirty="0" err="1"/>
              <a:t>ui</a:t>
            </a:r>
            <a:r>
              <a:rPr lang="en-US" dirty="0"/>
              <a:t> and why we used it</a:t>
            </a:r>
          </a:p>
          <a:p>
            <a:r>
              <a:rPr lang="en-US" dirty="0"/>
              <a:t>Coding practices:</a:t>
            </a:r>
          </a:p>
          <a:p>
            <a:pPr lvl="1"/>
            <a:r>
              <a:rPr lang="en-US" dirty="0" err="1"/>
              <a:t>Camelcase</a:t>
            </a:r>
            <a:r>
              <a:rPr lang="en-US" dirty="0"/>
              <a:t> naming conventions for variables</a:t>
            </a:r>
          </a:p>
          <a:p>
            <a:pPr lvl="1"/>
            <a:r>
              <a:rPr lang="en-US" dirty="0"/>
              <a:t>Used a program called lint</a:t>
            </a:r>
          </a:p>
        </p:txBody>
      </p:sp>
      <p:sp>
        <p:nvSpPr>
          <p:cNvPr id="5" name="Content Placeholder 2">
            <a:extLst>
              <a:ext uri="{FF2B5EF4-FFF2-40B4-BE49-F238E27FC236}">
                <a16:creationId xmlns:a16="http://schemas.microsoft.com/office/drawing/2014/main" id="{E0B45F4C-A241-40E1-8945-104D84CD3E36}"/>
              </a:ext>
            </a:extLst>
          </p:cNvPr>
          <p:cNvSpPr txBox="1">
            <a:spLocks/>
          </p:cNvSpPr>
          <p:nvPr/>
        </p:nvSpPr>
        <p:spPr>
          <a:xfrm>
            <a:off x="5884242" y="1837765"/>
            <a:ext cx="5410200" cy="3311189"/>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r>
              <a:rPr lang="en-US" dirty="0"/>
              <a:t>Role base authentication</a:t>
            </a:r>
          </a:p>
          <a:p>
            <a:r>
              <a:rPr lang="en-US" dirty="0"/>
              <a:t>The hardest part of the project was the ability to decipher between the coaches and students. </a:t>
            </a:r>
          </a:p>
          <a:p>
            <a:endParaRPr lang="en-US" dirty="0"/>
          </a:p>
        </p:txBody>
      </p:sp>
    </p:spTree>
    <p:extLst>
      <p:ext uri="{BB962C8B-B14F-4D97-AF65-F5344CB8AC3E}">
        <p14:creationId xmlns:p14="http://schemas.microsoft.com/office/powerpoint/2010/main" val="13094508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230F9-B657-40D4-82AF-04B0AD2C47F7}"/>
              </a:ext>
            </a:extLst>
          </p:cNvPr>
          <p:cNvSpPr>
            <a:spLocks noGrp="1"/>
          </p:cNvSpPr>
          <p:nvPr>
            <p:ph type="title"/>
          </p:nvPr>
        </p:nvSpPr>
        <p:spPr/>
        <p:txBody>
          <a:bodyPr>
            <a:normAutofit/>
          </a:bodyPr>
          <a:lstStyle/>
          <a:p>
            <a:r>
              <a:rPr lang="en-US" dirty="0"/>
              <a:t>Testing PROBABLY user testing</a:t>
            </a:r>
          </a:p>
        </p:txBody>
      </p:sp>
      <p:sp>
        <p:nvSpPr>
          <p:cNvPr id="3" name="Content Placeholder 2">
            <a:extLst>
              <a:ext uri="{FF2B5EF4-FFF2-40B4-BE49-F238E27FC236}">
                <a16:creationId xmlns:a16="http://schemas.microsoft.com/office/drawing/2014/main" id="{CADCB655-29C1-43B2-AE1F-D8C684423322}"/>
              </a:ext>
            </a:extLst>
          </p:cNvPr>
          <p:cNvSpPr>
            <a:spLocks noGrp="1"/>
          </p:cNvSpPr>
          <p:nvPr>
            <p:ph sz="quarter" idx="13"/>
          </p:nvPr>
        </p:nvSpPr>
        <p:spPr>
          <a:xfrm>
            <a:off x="223024" y="2052245"/>
            <a:ext cx="3308107" cy="3311189"/>
          </a:xfrm>
        </p:spPr>
        <p:txBody>
          <a:bodyPr/>
          <a:lstStyle/>
          <a:p>
            <a:r>
              <a:rPr lang="en-US" dirty="0"/>
              <a:t>Thanks to react, the testing done while coding</a:t>
            </a:r>
          </a:p>
          <a:p>
            <a:r>
              <a:rPr lang="en-US" dirty="0"/>
              <a:t>During coding the web page would change once a new line of code was written/altered</a:t>
            </a:r>
          </a:p>
        </p:txBody>
      </p:sp>
      <p:sp>
        <p:nvSpPr>
          <p:cNvPr id="4" name="Content Placeholder 2">
            <a:extLst>
              <a:ext uri="{FF2B5EF4-FFF2-40B4-BE49-F238E27FC236}">
                <a16:creationId xmlns:a16="http://schemas.microsoft.com/office/drawing/2014/main" id="{8FF90D2C-50EB-4331-8561-40884E292934}"/>
              </a:ext>
            </a:extLst>
          </p:cNvPr>
          <p:cNvSpPr txBox="1">
            <a:spLocks/>
          </p:cNvSpPr>
          <p:nvPr/>
        </p:nvSpPr>
        <p:spPr>
          <a:xfrm>
            <a:off x="3680428" y="2052242"/>
            <a:ext cx="3308108" cy="3311189"/>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r>
              <a:rPr lang="en-US" dirty="0"/>
              <a:t>User testing</a:t>
            </a:r>
          </a:p>
          <a:p>
            <a:pPr lvl="1"/>
            <a:r>
              <a:rPr lang="en-US" dirty="0"/>
              <a:t>Amirhossein </a:t>
            </a:r>
            <a:r>
              <a:rPr lang="en-US" dirty="0" err="1"/>
              <a:t>Shahri</a:t>
            </a:r>
            <a:endParaRPr lang="en-US" dirty="0"/>
          </a:p>
          <a:p>
            <a:pPr lvl="1"/>
            <a:r>
              <a:rPr lang="en-US" dirty="0" err="1"/>
              <a:t>Prabin</a:t>
            </a:r>
            <a:r>
              <a:rPr lang="en-US" dirty="0"/>
              <a:t> </a:t>
            </a:r>
            <a:r>
              <a:rPr lang="en-US" dirty="0" err="1"/>
              <a:t>regmi</a:t>
            </a:r>
            <a:r>
              <a:rPr lang="en-US" dirty="0"/>
              <a:t> –”its cool”</a:t>
            </a:r>
          </a:p>
          <a:p>
            <a:pPr lvl="1"/>
            <a:r>
              <a:rPr lang="en-US" dirty="0"/>
              <a:t>students around school </a:t>
            </a:r>
          </a:p>
        </p:txBody>
      </p:sp>
      <p:pic>
        <p:nvPicPr>
          <p:cNvPr id="6" name="Picture 5">
            <a:extLst>
              <a:ext uri="{FF2B5EF4-FFF2-40B4-BE49-F238E27FC236}">
                <a16:creationId xmlns:a16="http://schemas.microsoft.com/office/drawing/2014/main" id="{5C9BD565-0B1C-4DEA-A09F-E863991420C1}"/>
              </a:ext>
            </a:extLst>
          </p:cNvPr>
          <p:cNvPicPr>
            <a:picLocks noChangeAspect="1"/>
          </p:cNvPicPr>
          <p:nvPr/>
        </p:nvPicPr>
        <p:blipFill>
          <a:blip r:embed="rId3"/>
          <a:stretch>
            <a:fillRect/>
          </a:stretch>
        </p:blipFill>
        <p:spPr>
          <a:xfrm>
            <a:off x="7137833" y="2052243"/>
            <a:ext cx="4414919" cy="3311189"/>
          </a:xfrm>
          <a:prstGeom prst="rect">
            <a:avLst/>
          </a:prstGeom>
        </p:spPr>
      </p:pic>
    </p:spTree>
    <p:extLst>
      <p:ext uri="{BB962C8B-B14F-4D97-AF65-F5344CB8AC3E}">
        <p14:creationId xmlns:p14="http://schemas.microsoft.com/office/powerpoint/2010/main" val="27189566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F7C06-B9D5-46EC-9A12-D17CB66242B6}"/>
              </a:ext>
            </a:extLst>
          </p:cNvPr>
          <p:cNvSpPr>
            <a:spLocks noGrp="1"/>
          </p:cNvSpPr>
          <p:nvPr>
            <p:ph type="title"/>
          </p:nvPr>
        </p:nvSpPr>
        <p:spPr/>
        <p:txBody>
          <a:bodyPr/>
          <a:lstStyle/>
          <a:p>
            <a:r>
              <a:rPr lang="en-US" dirty="0"/>
              <a:t>Deployment</a:t>
            </a:r>
          </a:p>
        </p:txBody>
      </p:sp>
      <p:sp>
        <p:nvSpPr>
          <p:cNvPr id="3" name="Content Placeholder 2">
            <a:extLst>
              <a:ext uri="{FF2B5EF4-FFF2-40B4-BE49-F238E27FC236}">
                <a16:creationId xmlns:a16="http://schemas.microsoft.com/office/drawing/2014/main" id="{13978480-0988-48B0-9C4F-B0318B7630DD}"/>
              </a:ext>
            </a:extLst>
          </p:cNvPr>
          <p:cNvSpPr>
            <a:spLocks noGrp="1"/>
          </p:cNvSpPr>
          <p:nvPr>
            <p:ph sz="quarter" idx="13"/>
          </p:nvPr>
        </p:nvSpPr>
        <p:spPr/>
        <p:txBody>
          <a:bodyPr/>
          <a:lstStyle/>
          <a:p>
            <a:r>
              <a:rPr lang="en-US" dirty="0"/>
              <a:t>We used </a:t>
            </a:r>
            <a:r>
              <a:rPr lang="en-US" dirty="0" err="1"/>
              <a:t>npm</a:t>
            </a:r>
            <a:r>
              <a:rPr lang="en-US" dirty="0"/>
              <a:t> to get a production build of our react app</a:t>
            </a:r>
          </a:p>
          <a:p>
            <a:r>
              <a:rPr lang="en-US" dirty="0"/>
              <a:t>We used firebase hosting to upload our production build to the cloud and have it accessible to all the users through the web</a:t>
            </a:r>
          </a:p>
          <a:p>
            <a:r>
              <a:rPr lang="en-US" dirty="0"/>
              <a:t>Created a deployment routine where we just need to execute a command to quickly redeploy our project to production</a:t>
            </a:r>
          </a:p>
          <a:p>
            <a:pPr marL="0" indent="0">
              <a:buNone/>
            </a:pPr>
            <a:endParaRPr lang="en-US" dirty="0"/>
          </a:p>
        </p:txBody>
      </p:sp>
    </p:spTree>
    <p:extLst>
      <p:ext uri="{BB962C8B-B14F-4D97-AF65-F5344CB8AC3E}">
        <p14:creationId xmlns:p14="http://schemas.microsoft.com/office/powerpoint/2010/main" val="39029417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3A404-91A5-4E3A-B6D0-0BB9E069B985}"/>
              </a:ext>
            </a:extLst>
          </p:cNvPr>
          <p:cNvSpPr>
            <a:spLocks noGrp="1"/>
          </p:cNvSpPr>
          <p:nvPr>
            <p:ph type="title"/>
          </p:nvPr>
        </p:nvSpPr>
        <p:spPr/>
        <p:txBody>
          <a:bodyPr/>
          <a:lstStyle/>
          <a:p>
            <a:r>
              <a:rPr lang="en-US" dirty="0"/>
              <a:t>google Firebase as database</a:t>
            </a:r>
          </a:p>
        </p:txBody>
      </p:sp>
      <p:sp>
        <p:nvSpPr>
          <p:cNvPr id="3" name="Content Placeholder 2">
            <a:extLst>
              <a:ext uri="{FF2B5EF4-FFF2-40B4-BE49-F238E27FC236}">
                <a16:creationId xmlns:a16="http://schemas.microsoft.com/office/drawing/2014/main" id="{5D67FF86-8F75-4301-ABD4-57B22C69C89A}"/>
              </a:ext>
            </a:extLst>
          </p:cNvPr>
          <p:cNvSpPr>
            <a:spLocks noGrp="1"/>
          </p:cNvSpPr>
          <p:nvPr>
            <p:ph sz="quarter" idx="13"/>
          </p:nvPr>
        </p:nvSpPr>
        <p:spPr/>
        <p:txBody>
          <a:bodyPr/>
          <a:lstStyle/>
          <a:p>
            <a:r>
              <a:rPr lang="en-US" dirty="0"/>
              <a:t>Security</a:t>
            </a:r>
          </a:p>
          <a:p>
            <a:r>
              <a:rPr lang="en-US" dirty="0"/>
              <a:t>Passwords are naturally Encrypted </a:t>
            </a:r>
          </a:p>
          <a:p>
            <a:r>
              <a:rPr lang="en-US" dirty="0"/>
              <a:t>Email verifications for registering</a:t>
            </a:r>
          </a:p>
          <a:p>
            <a:r>
              <a:rPr lang="en-US" dirty="0"/>
              <a:t>Easy ability for passwords resets, which prompt email verification</a:t>
            </a:r>
          </a:p>
          <a:p>
            <a:r>
              <a:rPr lang="en-US" dirty="0"/>
              <a:t>Offers hosting solution for production deployment</a:t>
            </a:r>
          </a:p>
        </p:txBody>
      </p:sp>
    </p:spTree>
    <p:extLst>
      <p:ext uri="{BB962C8B-B14F-4D97-AF65-F5344CB8AC3E}">
        <p14:creationId xmlns:p14="http://schemas.microsoft.com/office/powerpoint/2010/main" val="1232177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C03E2-81FE-4241-996E-457A0BDE2F7F}"/>
              </a:ext>
            </a:extLst>
          </p:cNvPr>
          <p:cNvSpPr>
            <a:spLocks noGrp="1"/>
          </p:cNvSpPr>
          <p:nvPr>
            <p:ph type="title"/>
          </p:nvPr>
        </p:nvSpPr>
        <p:spPr/>
        <p:txBody>
          <a:bodyPr/>
          <a:lstStyle/>
          <a:p>
            <a:r>
              <a:rPr lang="en-US" dirty="0"/>
              <a:t>How the database is set up</a:t>
            </a:r>
          </a:p>
        </p:txBody>
      </p:sp>
      <p:sp>
        <p:nvSpPr>
          <p:cNvPr id="3" name="Content Placeholder 2">
            <a:extLst>
              <a:ext uri="{FF2B5EF4-FFF2-40B4-BE49-F238E27FC236}">
                <a16:creationId xmlns:a16="http://schemas.microsoft.com/office/drawing/2014/main" id="{A53F65FD-19E3-46E4-BB68-4BA2E233D533}"/>
              </a:ext>
            </a:extLst>
          </p:cNvPr>
          <p:cNvSpPr>
            <a:spLocks noGrp="1"/>
          </p:cNvSpPr>
          <p:nvPr>
            <p:ph sz="quarter" idx="13"/>
          </p:nvPr>
        </p:nvSpPr>
        <p:spPr>
          <a:xfrm>
            <a:off x="685801" y="2152185"/>
            <a:ext cx="4912111" cy="3222400"/>
          </a:xfrm>
        </p:spPr>
        <p:txBody>
          <a:bodyPr/>
          <a:lstStyle/>
          <a:p>
            <a:r>
              <a:rPr lang="en-US" dirty="0"/>
              <a:t>Note that Firebase is a non-relational database so there is no real relations</a:t>
            </a:r>
          </a:p>
          <a:p>
            <a:r>
              <a:rPr lang="en-US" dirty="0"/>
              <a:t>means that there is not a true E/R diagram</a:t>
            </a:r>
          </a:p>
        </p:txBody>
      </p:sp>
      <p:sp>
        <p:nvSpPr>
          <p:cNvPr id="9" name="Rectangle 6">
            <a:extLst>
              <a:ext uri="{FF2B5EF4-FFF2-40B4-BE49-F238E27FC236}">
                <a16:creationId xmlns:a16="http://schemas.microsoft.com/office/drawing/2014/main" id="{19E134BF-BD3F-4EF1-9E9E-93070F30CB3F}"/>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1" name="Rectangle 11">
            <a:extLst>
              <a:ext uri="{FF2B5EF4-FFF2-40B4-BE49-F238E27FC236}">
                <a16:creationId xmlns:a16="http://schemas.microsoft.com/office/drawing/2014/main" id="{79156F10-6FB8-4C15-8554-101754D6A8E1}"/>
              </a:ext>
            </a:extLst>
          </p:cNvPr>
          <p:cNvSpPr>
            <a:spLocks noChangeArrowheads="1"/>
          </p:cNvSpPr>
          <p:nvPr/>
        </p:nvSpPr>
        <p:spPr bwMode="auto">
          <a:xfrm>
            <a:off x="723900" y="4572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0" name="Picture 9">
            <a:extLst>
              <a:ext uri="{FF2B5EF4-FFF2-40B4-BE49-F238E27FC236}">
                <a16:creationId xmlns:a16="http://schemas.microsoft.com/office/drawing/2014/main" id="{8ED3244C-D576-C04E-916C-0FD77DE08D64}"/>
              </a:ext>
            </a:extLst>
          </p:cNvPr>
          <p:cNvPicPr>
            <a:picLocks noChangeAspect="1"/>
          </p:cNvPicPr>
          <p:nvPr/>
        </p:nvPicPr>
        <p:blipFill>
          <a:blip r:embed="rId3"/>
          <a:stretch>
            <a:fillRect/>
          </a:stretch>
        </p:blipFill>
        <p:spPr>
          <a:xfrm>
            <a:off x="5512660" y="1634159"/>
            <a:ext cx="5672013" cy="3918846"/>
          </a:xfrm>
          <a:prstGeom prst="rect">
            <a:avLst/>
          </a:prstGeom>
        </p:spPr>
      </p:pic>
    </p:spTree>
    <p:extLst>
      <p:ext uri="{BB962C8B-B14F-4D97-AF65-F5344CB8AC3E}">
        <p14:creationId xmlns:p14="http://schemas.microsoft.com/office/powerpoint/2010/main" val="7890946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5B75F-CA7F-4FDD-B52E-86BB8F688FAD}"/>
              </a:ext>
            </a:extLst>
          </p:cNvPr>
          <p:cNvSpPr>
            <a:spLocks noGrp="1"/>
          </p:cNvSpPr>
          <p:nvPr>
            <p:ph type="title"/>
          </p:nvPr>
        </p:nvSpPr>
        <p:spPr/>
        <p:txBody>
          <a:bodyPr/>
          <a:lstStyle/>
          <a:p>
            <a:r>
              <a:rPr lang="en-US" dirty="0"/>
              <a:t>How to use</a:t>
            </a:r>
          </a:p>
        </p:txBody>
      </p:sp>
      <p:sp>
        <p:nvSpPr>
          <p:cNvPr id="3" name="Content Placeholder 2">
            <a:extLst>
              <a:ext uri="{FF2B5EF4-FFF2-40B4-BE49-F238E27FC236}">
                <a16:creationId xmlns:a16="http://schemas.microsoft.com/office/drawing/2014/main" id="{C2038BAF-38A0-4550-B6A1-0389281C40C9}"/>
              </a:ext>
            </a:extLst>
          </p:cNvPr>
          <p:cNvSpPr>
            <a:spLocks noGrp="1"/>
          </p:cNvSpPr>
          <p:nvPr>
            <p:ph sz="quarter" idx="13"/>
          </p:nvPr>
        </p:nvSpPr>
        <p:spPr/>
        <p:txBody>
          <a:bodyPr/>
          <a:lstStyle/>
          <a:p>
            <a:r>
              <a:rPr lang="en-US" dirty="0"/>
              <a:t>Like many web based programs, you will have to sign up</a:t>
            </a:r>
          </a:p>
          <a:p>
            <a:r>
              <a:rPr lang="en-US" dirty="0"/>
              <a:t>Verify your email and create a password – secured and safe</a:t>
            </a:r>
          </a:p>
          <a:p>
            <a:r>
              <a:rPr lang="en-US" dirty="0"/>
              <a:t>If a new coach wishes to sign up the client needs to give you the admin secret seed</a:t>
            </a:r>
          </a:p>
          <a:p>
            <a:r>
              <a:rPr lang="en-US" dirty="0"/>
              <a:t>It is simple as following this link </a:t>
            </a:r>
            <a:r>
              <a:rPr lang="en-US" dirty="0">
                <a:hlinkClick r:id="rId3"/>
              </a:rPr>
              <a:t>https://athlytics5g.firebaseapp.com/</a:t>
            </a:r>
            <a:r>
              <a:rPr lang="en-US" dirty="0"/>
              <a:t> </a:t>
            </a:r>
          </a:p>
        </p:txBody>
      </p:sp>
    </p:spTree>
    <p:extLst>
      <p:ext uri="{BB962C8B-B14F-4D97-AF65-F5344CB8AC3E}">
        <p14:creationId xmlns:p14="http://schemas.microsoft.com/office/powerpoint/2010/main" val="37827214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8D0CC-CE0E-4DD2-92D0-2F52790AB8D1}"/>
              </a:ext>
            </a:extLst>
          </p:cNvPr>
          <p:cNvSpPr>
            <a:spLocks noGrp="1"/>
          </p:cNvSpPr>
          <p:nvPr>
            <p:ph type="title"/>
          </p:nvPr>
        </p:nvSpPr>
        <p:spPr>
          <a:xfrm>
            <a:off x="685801" y="685801"/>
            <a:ext cx="10396882" cy="2332608"/>
          </a:xfrm>
        </p:spPr>
        <p:txBody>
          <a:bodyPr>
            <a:normAutofit/>
          </a:bodyPr>
          <a:lstStyle/>
          <a:p>
            <a:pPr algn="ctr"/>
            <a:r>
              <a:rPr lang="en-US" sz="7200" dirty="0"/>
              <a:t>Demonstration </a:t>
            </a:r>
          </a:p>
        </p:txBody>
      </p:sp>
    </p:spTree>
    <p:extLst>
      <p:ext uri="{BB962C8B-B14F-4D97-AF65-F5344CB8AC3E}">
        <p14:creationId xmlns:p14="http://schemas.microsoft.com/office/powerpoint/2010/main" val="8048525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5236F-374E-45F8-B456-BB9C39B6B097}"/>
              </a:ext>
            </a:extLst>
          </p:cNvPr>
          <p:cNvSpPr>
            <a:spLocks noGrp="1"/>
          </p:cNvSpPr>
          <p:nvPr>
            <p:ph type="title"/>
          </p:nvPr>
        </p:nvSpPr>
        <p:spPr/>
        <p:txBody>
          <a:bodyPr>
            <a:normAutofit/>
          </a:bodyPr>
          <a:lstStyle/>
          <a:p>
            <a:r>
              <a:rPr lang="en-US" dirty="0"/>
              <a:t>Retrospective</a:t>
            </a:r>
          </a:p>
        </p:txBody>
      </p:sp>
      <p:sp>
        <p:nvSpPr>
          <p:cNvPr id="3" name="Content Placeholder 2">
            <a:extLst>
              <a:ext uri="{FF2B5EF4-FFF2-40B4-BE49-F238E27FC236}">
                <a16:creationId xmlns:a16="http://schemas.microsoft.com/office/drawing/2014/main" id="{AF1A63FE-F834-4EB7-B692-AA87D02E41EB}"/>
              </a:ext>
            </a:extLst>
          </p:cNvPr>
          <p:cNvSpPr>
            <a:spLocks noGrp="1"/>
          </p:cNvSpPr>
          <p:nvPr>
            <p:ph sz="quarter" idx="13"/>
          </p:nvPr>
        </p:nvSpPr>
        <p:spPr/>
        <p:txBody>
          <a:bodyPr/>
          <a:lstStyle/>
          <a:p>
            <a:r>
              <a:rPr lang="en-US" dirty="0"/>
              <a:t>Don’t rely on your team but trust your team</a:t>
            </a:r>
          </a:p>
          <a:p>
            <a:r>
              <a:rPr lang="en-US" dirty="0"/>
              <a:t>We learned react, semantic-</a:t>
            </a:r>
            <a:r>
              <a:rPr lang="en-US" dirty="0" err="1"/>
              <a:t>ui</a:t>
            </a:r>
            <a:r>
              <a:rPr lang="en-US" dirty="0"/>
              <a:t>, firebase, role-based authentication</a:t>
            </a:r>
          </a:p>
          <a:p>
            <a:r>
              <a:rPr lang="en-US" dirty="0"/>
              <a:t>Learning </a:t>
            </a:r>
            <a:r>
              <a:rPr lang="en-US" dirty="0" err="1"/>
              <a:t>github</a:t>
            </a:r>
            <a:r>
              <a:rPr lang="en-US" dirty="0"/>
              <a:t> – version control - to do the group project</a:t>
            </a:r>
          </a:p>
          <a:p>
            <a:r>
              <a:rPr lang="en-US" dirty="0"/>
              <a:t>Patience on everything, trust the team</a:t>
            </a:r>
          </a:p>
          <a:p>
            <a:r>
              <a:rPr lang="en-US" dirty="0"/>
              <a:t>Do as much as you can so your team has to do less</a:t>
            </a:r>
          </a:p>
        </p:txBody>
      </p:sp>
    </p:spTree>
    <p:extLst>
      <p:ext uri="{BB962C8B-B14F-4D97-AF65-F5344CB8AC3E}">
        <p14:creationId xmlns:p14="http://schemas.microsoft.com/office/powerpoint/2010/main" val="2600042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B813E-D19F-4468-A4BF-25F45E8FEDAD}"/>
              </a:ext>
            </a:extLst>
          </p:cNvPr>
          <p:cNvSpPr>
            <a:spLocks noGrp="1"/>
          </p:cNvSpPr>
          <p:nvPr>
            <p:ph type="title"/>
          </p:nvPr>
        </p:nvSpPr>
        <p:spPr/>
        <p:txBody>
          <a:bodyPr/>
          <a:lstStyle/>
          <a:p>
            <a:r>
              <a:rPr lang="en-US" dirty="0" err="1"/>
              <a:t>Athlytics</a:t>
            </a:r>
            <a:endParaRPr lang="en-US" dirty="0"/>
          </a:p>
        </p:txBody>
      </p:sp>
      <p:sp>
        <p:nvSpPr>
          <p:cNvPr id="3" name="Content Placeholder 2">
            <a:extLst>
              <a:ext uri="{FF2B5EF4-FFF2-40B4-BE49-F238E27FC236}">
                <a16:creationId xmlns:a16="http://schemas.microsoft.com/office/drawing/2014/main" id="{1E1FB461-5EFA-44D6-8E2E-641438AAFAC4}"/>
              </a:ext>
            </a:extLst>
          </p:cNvPr>
          <p:cNvSpPr>
            <a:spLocks noGrp="1"/>
          </p:cNvSpPr>
          <p:nvPr>
            <p:ph sz="quarter" idx="13"/>
          </p:nvPr>
        </p:nvSpPr>
        <p:spPr/>
        <p:txBody>
          <a:bodyPr/>
          <a:lstStyle/>
          <a:p>
            <a:r>
              <a:rPr lang="en-US" dirty="0"/>
              <a:t>Is a role-based web app program made for a  reliable method for coaches to get workouts to student athletes</a:t>
            </a:r>
          </a:p>
          <a:p>
            <a:r>
              <a:rPr lang="en-US" dirty="0"/>
              <a:t>Useful in creating workouts</a:t>
            </a:r>
          </a:p>
          <a:p>
            <a:r>
              <a:rPr lang="en-US" dirty="0"/>
              <a:t>Useful in scheduling workouts </a:t>
            </a:r>
          </a:p>
        </p:txBody>
      </p:sp>
    </p:spTree>
    <p:extLst>
      <p:ext uri="{BB962C8B-B14F-4D97-AF65-F5344CB8AC3E}">
        <p14:creationId xmlns:p14="http://schemas.microsoft.com/office/powerpoint/2010/main" val="15347354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1BC38-3EF1-45F8-8D30-9659F93EBDAB}"/>
              </a:ext>
            </a:extLst>
          </p:cNvPr>
          <p:cNvSpPr>
            <a:spLocks noGrp="1"/>
          </p:cNvSpPr>
          <p:nvPr>
            <p:ph type="title"/>
          </p:nvPr>
        </p:nvSpPr>
        <p:spPr/>
        <p:txBody>
          <a:bodyPr/>
          <a:lstStyle/>
          <a:p>
            <a:r>
              <a:rPr lang="en-US" dirty="0"/>
              <a:t>What went wrong</a:t>
            </a:r>
          </a:p>
        </p:txBody>
      </p:sp>
      <p:sp>
        <p:nvSpPr>
          <p:cNvPr id="3" name="Content Placeholder 2">
            <a:extLst>
              <a:ext uri="{FF2B5EF4-FFF2-40B4-BE49-F238E27FC236}">
                <a16:creationId xmlns:a16="http://schemas.microsoft.com/office/drawing/2014/main" id="{19875B88-99D0-475D-A1CB-3A2BBF8F47BD}"/>
              </a:ext>
            </a:extLst>
          </p:cNvPr>
          <p:cNvSpPr>
            <a:spLocks noGrp="1"/>
          </p:cNvSpPr>
          <p:nvPr>
            <p:ph sz="quarter" idx="13"/>
          </p:nvPr>
        </p:nvSpPr>
        <p:spPr/>
        <p:txBody>
          <a:bodyPr>
            <a:normAutofit/>
          </a:bodyPr>
          <a:lstStyle/>
          <a:p>
            <a:r>
              <a:rPr lang="en-GB" dirty="0"/>
              <a:t>underestimating how large the scope really was.</a:t>
            </a:r>
            <a:endParaRPr lang="en-US" dirty="0"/>
          </a:p>
          <a:p>
            <a:r>
              <a:rPr lang="en-GB" dirty="0"/>
              <a:t>New ideas and features were thought of for the project during development thus making the project scope even larger.</a:t>
            </a:r>
            <a:endParaRPr lang="en-US" dirty="0"/>
          </a:p>
          <a:p>
            <a:r>
              <a:rPr lang="en-GB" dirty="0"/>
              <a:t>Illnesses, personal problems causing some features to not be completed and implemented on time.</a:t>
            </a:r>
            <a:endParaRPr lang="en-US" dirty="0"/>
          </a:p>
          <a:p>
            <a:r>
              <a:rPr lang="en-GB" dirty="0"/>
              <a:t>Changing between Material-UI to Semantic-UI caused a few hiccups and code to be scrapped</a:t>
            </a:r>
            <a:endParaRPr lang="en-US" dirty="0"/>
          </a:p>
        </p:txBody>
      </p:sp>
    </p:spTree>
    <p:extLst>
      <p:ext uri="{BB962C8B-B14F-4D97-AF65-F5344CB8AC3E}">
        <p14:creationId xmlns:p14="http://schemas.microsoft.com/office/powerpoint/2010/main" val="5832553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94C27-C097-480E-AE27-007D5146C1A4}"/>
              </a:ext>
            </a:extLst>
          </p:cNvPr>
          <p:cNvSpPr>
            <a:spLocks noGrp="1"/>
          </p:cNvSpPr>
          <p:nvPr>
            <p:ph type="title"/>
          </p:nvPr>
        </p:nvSpPr>
        <p:spPr/>
        <p:txBody>
          <a:bodyPr/>
          <a:lstStyle/>
          <a:p>
            <a:r>
              <a:rPr lang="en-US" dirty="0"/>
              <a:t>What went right</a:t>
            </a:r>
          </a:p>
        </p:txBody>
      </p:sp>
      <p:sp>
        <p:nvSpPr>
          <p:cNvPr id="3" name="Content Placeholder 2">
            <a:extLst>
              <a:ext uri="{FF2B5EF4-FFF2-40B4-BE49-F238E27FC236}">
                <a16:creationId xmlns:a16="http://schemas.microsoft.com/office/drawing/2014/main" id="{ADFDE5D3-FF80-42F4-829C-C302CD683ED5}"/>
              </a:ext>
            </a:extLst>
          </p:cNvPr>
          <p:cNvSpPr>
            <a:spLocks noGrp="1"/>
          </p:cNvSpPr>
          <p:nvPr>
            <p:ph sz="quarter" idx="13"/>
          </p:nvPr>
        </p:nvSpPr>
        <p:spPr/>
        <p:txBody>
          <a:bodyPr/>
          <a:lstStyle/>
          <a:p>
            <a:r>
              <a:rPr lang="en-GB" dirty="0"/>
              <a:t>The team members were able interchangeably  work with each others code</a:t>
            </a:r>
          </a:p>
          <a:p>
            <a:r>
              <a:rPr lang="en-GB" dirty="0"/>
              <a:t> everyone seemed calm even close to the end.</a:t>
            </a:r>
          </a:p>
          <a:p>
            <a:r>
              <a:rPr lang="en-GB" dirty="0"/>
              <a:t> The use of Firebase made the creation of the database fairly simple and allowed the incredibly easy implementation of admin accounts and user accounts.</a:t>
            </a:r>
          </a:p>
          <a:p>
            <a:r>
              <a:rPr lang="en-GB" dirty="0"/>
              <a:t> that passwords are also naturally encrypted ensuring network safety</a:t>
            </a:r>
            <a:endParaRPr lang="en-US" dirty="0"/>
          </a:p>
        </p:txBody>
      </p:sp>
    </p:spTree>
    <p:extLst>
      <p:ext uri="{BB962C8B-B14F-4D97-AF65-F5344CB8AC3E}">
        <p14:creationId xmlns:p14="http://schemas.microsoft.com/office/powerpoint/2010/main" val="19055469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4B3CD-0C9A-4280-9B60-174DC644B23A}"/>
              </a:ext>
            </a:extLst>
          </p:cNvPr>
          <p:cNvSpPr>
            <a:spLocks noGrp="1"/>
          </p:cNvSpPr>
          <p:nvPr>
            <p:ph type="title"/>
          </p:nvPr>
        </p:nvSpPr>
        <p:spPr/>
        <p:txBody>
          <a:bodyPr/>
          <a:lstStyle/>
          <a:p>
            <a:r>
              <a:rPr lang="en-US" dirty="0"/>
              <a:t>What we would do differently </a:t>
            </a:r>
          </a:p>
        </p:txBody>
      </p:sp>
      <p:sp>
        <p:nvSpPr>
          <p:cNvPr id="3" name="Content Placeholder 2">
            <a:extLst>
              <a:ext uri="{FF2B5EF4-FFF2-40B4-BE49-F238E27FC236}">
                <a16:creationId xmlns:a16="http://schemas.microsoft.com/office/drawing/2014/main" id="{EA833092-6D89-4C46-A975-BD057AC8811C}"/>
              </a:ext>
            </a:extLst>
          </p:cNvPr>
          <p:cNvSpPr>
            <a:spLocks noGrp="1"/>
          </p:cNvSpPr>
          <p:nvPr>
            <p:ph sz="quarter" idx="13"/>
          </p:nvPr>
        </p:nvSpPr>
        <p:spPr/>
        <p:txBody>
          <a:bodyPr/>
          <a:lstStyle/>
          <a:p>
            <a:r>
              <a:rPr lang="en-GB" dirty="0"/>
              <a:t>the team would be a bit quicker to start coding and thus making progression quicker, making milestones more easily.</a:t>
            </a:r>
          </a:p>
          <a:p>
            <a:r>
              <a:rPr lang="en-GB" dirty="0"/>
              <a:t>longer meetings could be useful, where we would get to some of the things discussed in the team meeting done during the meeting.</a:t>
            </a:r>
          </a:p>
          <a:p>
            <a:r>
              <a:rPr lang="en-GB" dirty="0"/>
              <a:t>Having more team members involved directly with the code </a:t>
            </a:r>
          </a:p>
        </p:txBody>
      </p:sp>
    </p:spTree>
    <p:extLst>
      <p:ext uri="{BB962C8B-B14F-4D97-AF65-F5344CB8AC3E}">
        <p14:creationId xmlns:p14="http://schemas.microsoft.com/office/powerpoint/2010/main" val="21968016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A352DE-2CA3-45EF-9FAE-A72C44FE4782}"/>
              </a:ext>
            </a:extLst>
          </p:cNvPr>
          <p:cNvSpPr>
            <a:spLocks noGrp="1"/>
          </p:cNvSpPr>
          <p:nvPr>
            <p:ph type="title"/>
          </p:nvPr>
        </p:nvSpPr>
        <p:spPr/>
        <p:txBody>
          <a:bodyPr/>
          <a:lstStyle/>
          <a:p>
            <a:r>
              <a:rPr lang="en-US"/>
              <a:t>Developed by</a:t>
            </a:r>
            <a:endParaRPr lang="en-US" dirty="0"/>
          </a:p>
        </p:txBody>
      </p:sp>
      <p:sp>
        <p:nvSpPr>
          <p:cNvPr id="3" name="Content Placeholder 2">
            <a:extLst>
              <a:ext uri="{FF2B5EF4-FFF2-40B4-BE49-F238E27FC236}">
                <a16:creationId xmlns:a16="http://schemas.microsoft.com/office/drawing/2014/main" id="{749925F8-C9F9-4C6C-A31E-5D33F1E6928E}"/>
              </a:ext>
            </a:extLst>
          </p:cNvPr>
          <p:cNvSpPr>
            <a:spLocks noGrp="1"/>
          </p:cNvSpPr>
          <p:nvPr>
            <p:ph sz="quarter" idx="13"/>
          </p:nvPr>
        </p:nvSpPr>
        <p:spPr>
          <a:xfrm>
            <a:off x="808953" y="2066380"/>
            <a:ext cx="10394707" cy="3311189"/>
          </a:xfrm>
        </p:spPr>
        <p:txBody>
          <a:bodyPr>
            <a:normAutofit/>
          </a:bodyPr>
          <a:lstStyle/>
          <a:p>
            <a:pPr marL="0" indent="0">
              <a:buNone/>
            </a:pPr>
            <a:r>
              <a:rPr lang="en-US"/>
              <a:t>PRIYANK GARG</a:t>
            </a:r>
          </a:p>
          <a:p>
            <a:pPr marL="0" indent="0">
              <a:buNone/>
            </a:pPr>
            <a:r>
              <a:rPr lang="en-US" sz="1600"/>
              <a:t>B.Tech (it)</a:t>
            </a:r>
          </a:p>
          <a:p>
            <a:pPr marL="0" indent="0">
              <a:buNone/>
            </a:pPr>
            <a:r>
              <a:rPr lang="en-US" sz="1600"/>
              <a:t>Abes engg. College, ghaziabad</a:t>
            </a:r>
          </a:p>
          <a:p>
            <a:pPr marL="0" indent="0">
              <a:buNone/>
            </a:pPr>
            <a:endParaRPr lang="en-US" sz="1600" dirty="0"/>
          </a:p>
          <a:p>
            <a:endParaRPr lang="en-US" dirty="0"/>
          </a:p>
        </p:txBody>
      </p:sp>
    </p:spTree>
    <p:extLst>
      <p:ext uri="{BB962C8B-B14F-4D97-AF65-F5344CB8AC3E}">
        <p14:creationId xmlns:p14="http://schemas.microsoft.com/office/powerpoint/2010/main" val="1958245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E87F2-A2C4-42E0-A641-99D92F37FFD3}"/>
              </a:ext>
            </a:extLst>
          </p:cNvPr>
          <p:cNvSpPr>
            <a:spLocks noGrp="1"/>
          </p:cNvSpPr>
          <p:nvPr>
            <p:ph type="title"/>
          </p:nvPr>
        </p:nvSpPr>
        <p:spPr/>
        <p:txBody>
          <a:bodyPr/>
          <a:lstStyle/>
          <a:p>
            <a:r>
              <a:rPr lang="en-US" dirty="0"/>
              <a:t>The scope</a:t>
            </a:r>
          </a:p>
        </p:txBody>
      </p:sp>
      <p:sp>
        <p:nvSpPr>
          <p:cNvPr id="3" name="Content Placeholder 2">
            <a:extLst>
              <a:ext uri="{FF2B5EF4-FFF2-40B4-BE49-F238E27FC236}">
                <a16:creationId xmlns:a16="http://schemas.microsoft.com/office/drawing/2014/main" id="{DAEF6F5D-1F59-4BDE-A06D-200F6201E9C4}"/>
              </a:ext>
            </a:extLst>
          </p:cNvPr>
          <p:cNvSpPr>
            <a:spLocks noGrp="1"/>
          </p:cNvSpPr>
          <p:nvPr>
            <p:ph sz="quarter" idx="13"/>
          </p:nvPr>
        </p:nvSpPr>
        <p:spPr>
          <a:xfrm>
            <a:off x="685801" y="2063396"/>
            <a:ext cx="3380172" cy="3311189"/>
          </a:xfrm>
        </p:spPr>
        <p:txBody>
          <a:bodyPr/>
          <a:lstStyle/>
          <a:p>
            <a:r>
              <a:rPr lang="en-US"/>
              <a:t>Priyank garg </a:t>
            </a:r>
            <a:r>
              <a:rPr lang="en-US" dirty="0"/>
              <a:t>had visions of a program that</a:t>
            </a:r>
          </a:p>
        </p:txBody>
      </p:sp>
      <p:sp>
        <p:nvSpPr>
          <p:cNvPr id="4" name="Content Placeholder 2">
            <a:extLst>
              <a:ext uri="{FF2B5EF4-FFF2-40B4-BE49-F238E27FC236}">
                <a16:creationId xmlns:a16="http://schemas.microsoft.com/office/drawing/2014/main" id="{BE941733-B049-4FF0-889B-E23C964E2B87}"/>
              </a:ext>
            </a:extLst>
          </p:cNvPr>
          <p:cNvSpPr txBox="1">
            <a:spLocks/>
          </p:cNvSpPr>
          <p:nvPr/>
        </p:nvSpPr>
        <p:spPr>
          <a:xfrm>
            <a:off x="4806519" y="1885840"/>
            <a:ext cx="2881543" cy="3311189"/>
          </a:xfrm>
          <a:prstGeom prst="rect">
            <a:avLst/>
          </a:prstGeom>
        </p:spPr>
        <p:txBody>
          <a:bodyPr vert="horz" lIns="91440" tIns="45720" rIns="91440" bIns="45720" rtlCol="0" anchor="ctr">
            <a:normAutofit fontScale="85000" lnSpcReduction="10000"/>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r>
              <a:rPr lang="en-US" dirty="0"/>
              <a:t>Tracked progress of students</a:t>
            </a:r>
          </a:p>
          <a:p>
            <a:r>
              <a:rPr lang="en-US" dirty="0"/>
              <a:t>Showed progress in graphs</a:t>
            </a:r>
          </a:p>
          <a:p>
            <a:r>
              <a:rPr lang="en-US" dirty="0"/>
              <a:t>Allowed coaches to create workouts</a:t>
            </a:r>
          </a:p>
          <a:p>
            <a:r>
              <a:rPr lang="en-US" dirty="0"/>
              <a:t>Allowed coaches to have an easy platform to assign workout to teams with</a:t>
            </a:r>
          </a:p>
        </p:txBody>
      </p:sp>
      <p:sp>
        <p:nvSpPr>
          <p:cNvPr id="5" name="Content Placeholder 2">
            <a:extLst>
              <a:ext uri="{FF2B5EF4-FFF2-40B4-BE49-F238E27FC236}">
                <a16:creationId xmlns:a16="http://schemas.microsoft.com/office/drawing/2014/main" id="{F74378F7-BB73-400C-A642-E68CCE83DD19}"/>
              </a:ext>
            </a:extLst>
          </p:cNvPr>
          <p:cNvSpPr txBox="1">
            <a:spLocks/>
          </p:cNvSpPr>
          <p:nvPr/>
        </p:nvSpPr>
        <p:spPr>
          <a:xfrm>
            <a:off x="7688062" y="2019009"/>
            <a:ext cx="2881543" cy="3311189"/>
          </a:xfrm>
          <a:prstGeom prst="rect">
            <a:avLst/>
          </a:prstGeom>
        </p:spPr>
        <p:txBody>
          <a:bodyPr vert="horz" lIns="91440" tIns="45720" rIns="91440" bIns="45720" rtlCol="0" anchor="ctr">
            <a:normAutofit fontScale="92500" lnSpcReduction="20000"/>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r>
              <a:rPr lang="en-US" dirty="0"/>
              <a:t>Had students able to view these workouts</a:t>
            </a:r>
          </a:p>
          <a:p>
            <a:r>
              <a:rPr lang="en-US" dirty="0"/>
              <a:t>Could potentially extract graphs and results out of the student’s workouts</a:t>
            </a:r>
          </a:p>
          <a:p>
            <a:r>
              <a:rPr lang="en-US" dirty="0"/>
              <a:t>Mobile Application</a:t>
            </a:r>
          </a:p>
          <a:p>
            <a:r>
              <a:rPr lang="en-US" dirty="0"/>
              <a:t>Mobile friendly website</a:t>
            </a:r>
          </a:p>
          <a:p>
            <a:endParaRPr lang="en-US" dirty="0"/>
          </a:p>
        </p:txBody>
      </p:sp>
      <p:sp>
        <p:nvSpPr>
          <p:cNvPr id="6" name="Double Brace 5">
            <a:extLst>
              <a:ext uri="{FF2B5EF4-FFF2-40B4-BE49-F238E27FC236}">
                <a16:creationId xmlns:a16="http://schemas.microsoft.com/office/drawing/2014/main" id="{0AFA0F09-BB28-4E0D-9802-A62E8D606B5E}"/>
              </a:ext>
            </a:extLst>
          </p:cNvPr>
          <p:cNvSpPr/>
          <p:nvPr/>
        </p:nvSpPr>
        <p:spPr>
          <a:xfrm>
            <a:off x="4212453" y="1637085"/>
            <a:ext cx="6951217" cy="3737499"/>
          </a:xfrm>
          <a:prstGeom prst="brace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739126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B0D79-D486-4F95-B3F5-83D11BFD5F9C}"/>
              </a:ext>
            </a:extLst>
          </p:cNvPr>
          <p:cNvSpPr>
            <a:spLocks noGrp="1"/>
          </p:cNvSpPr>
          <p:nvPr>
            <p:ph type="title"/>
          </p:nvPr>
        </p:nvSpPr>
        <p:spPr/>
        <p:txBody>
          <a:bodyPr/>
          <a:lstStyle/>
          <a:p>
            <a:r>
              <a:rPr lang="en-US" dirty="0"/>
              <a:t>How and why to use</a:t>
            </a:r>
          </a:p>
        </p:txBody>
      </p:sp>
      <p:sp>
        <p:nvSpPr>
          <p:cNvPr id="3" name="Content Placeholder 2">
            <a:extLst>
              <a:ext uri="{FF2B5EF4-FFF2-40B4-BE49-F238E27FC236}">
                <a16:creationId xmlns:a16="http://schemas.microsoft.com/office/drawing/2014/main" id="{741E9DB4-357E-40DB-B2B6-D28730D0ADE0}"/>
              </a:ext>
            </a:extLst>
          </p:cNvPr>
          <p:cNvSpPr>
            <a:spLocks noGrp="1"/>
          </p:cNvSpPr>
          <p:nvPr>
            <p:ph sz="quarter" idx="13"/>
          </p:nvPr>
        </p:nvSpPr>
        <p:spPr/>
        <p:txBody>
          <a:bodyPr/>
          <a:lstStyle/>
          <a:p>
            <a:r>
              <a:rPr lang="en-US" dirty="0"/>
              <a:t>Two kinds of users: coaches or student athletes</a:t>
            </a:r>
          </a:p>
          <a:p>
            <a:r>
              <a:rPr lang="en-US" dirty="0"/>
              <a:t>Coaches will be able to create workouts for a team sport, even a scheduled time </a:t>
            </a:r>
          </a:p>
          <a:p>
            <a:r>
              <a:rPr lang="en-US" dirty="0"/>
              <a:t>The student will be able to view said workouts and times</a:t>
            </a:r>
          </a:p>
          <a:p>
            <a:r>
              <a:rPr lang="en-US" dirty="0"/>
              <a:t>This allows the student to do the team workout if the student is unavailable to do so at a scheduled time</a:t>
            </a:r>
          </a:p>
        </p:txBody>
      </p:sp>
    </p:spTree>
    <p:extLst>
      <p:ext uri="{BB962C8B-B14F-4D97-AF65-F5344CB8AC3E}">
        <p14:creationId xmlns:p14="http://schemas.microsoft.com/office/powerpoint/2010/main" val="65462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0" name="Rectangle 3089">
            <a:extLst>
              <a:ext uri="{FF2B5EF4-FFF2-40B4-BE49-F238E27FC236}">
                <a16:creationId xmlns:a16="http://schemas.microsoft.com/office/drawing/2014/main" id="{1D2CAA95-0A08-481C-B1BB-F34160CBD887}"/>
              </a:ext>
            </a:extLst>
          </p:cNvPr>
          <p:cNvSpPr/>
          <p:nvPr/>
        </p:nvSpPr>
        <p:spPr>
          <a:xfrm>
            <a:off x="3950563" y="1189608"/>
            <a:ext cx="3396070" cy="428578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08A556-64E7-45AB-90A9-D3C90CB9DDBC}"/>
              </a:ext>
            </a:extLst>
          </p:cNvPr>
          <p:cNvSpPr>
            <a:spLocks noGrp="1"/>
          </p:cNvSpPr>
          <p:nvPr>
            <p:ph type="title"/>
          </p:nvPr>
        </p:nvSpPr>
        <p:spPr>
          <a:xfrm>
            <a:off x="582033" y="233039"/>
            <a:ext cx="10396882" cy="1151965"/>
          </a:xfrm>
        </p:spPr>
        <p:txBody>
          <a:bodyPr/>
          <a:lstStyle/>
          <a:p>
            <a:r>
              <a:rPr lang="en-US" dirty="0"/>
              <a:t>Use case diagram</a:t>
            </a:r>
          </a:p>
        </p:txBody>
      </p:sp>
      <p:sp>
        <p:nvSpPr>
          <p:cNvPr id="5" name="Oval 4">
            <a:extLst>
              <a:ext uri="{FF2B5EF4-FFF2-40B4-BE49-F238E27FC236}">
                <a16:creationId xmlns:a16="http://schemas.microsoft.com/office/drawing/2014/main" id="{88A52365-2D1E-45F8-9657-CB8B80F631D8}"/>
              </a:ext>
            </a:extLst>
          </p:cNvPr>
          <p:cNvSpPr/>
          <p:nvPr/>
        </p:nvSpPr>
        <p:spPr>
          <a:xfrm>
            <a:off x="959524" y="1688237"/>
            <a:ext cx="745725" cy="74572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467D7B45-FD02-4001-8989-F6F8A303FAE7}"/>
              </a:ext>
            </a:extLst>
          </p:cNvPr>
          <p:cNvSpPr/>
          <p:nvPr/>
        </p:nvSpPr>
        <p:spPr>
          <a:xfrm>
            <a:off x="9741026" y="1688237"/>
            <a:ext cx="745725" cy="74572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1A6AC93-C40F-4867-AC28-A3F99E111FA6}"/>
              </a:ext>
            </a:extLst>
          </p:cNvPr>
          <p:cNvCxnSpPr>
            <a:stCxn id="5" idx="4"/>
          </p:cNvCxnSpPr>
          <p:nvPr/>
        </p:nvCxnSpPr>
        <p:spPr>
          <a:xfrm flipH="1">
            <a:off x="1331650" y="2433961"/>
            <a:ext cx="737" cy="1059398"/>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9A865139-FB19-4865-9528-4C62B27D0216}"/>
              </a:ext>
            </a:extLst>
          </p:cNvPr>
          <p:cNvCxnSpPr/>
          <p:nvPr/>
        </p:nvCxnSpPr>
        <p:spPr>
          <a:xfrm flipH="1">
            <a:off x="10113151" y="2433961"/>
            <a:ext cx="737" cy="1059398"/>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842003F9-CA0B-49F1-B5E0-0EAFB0A3EA70}"/>
              </a:ext>
            </a:extLst>
          </p:cNvPr>
          <p:cNvCxnSpPr>
            <a:cxnSpLocks/>
          </p:cNvCxnSpPr>
          <p:nvPr/>
        </p:nvCxnSpPr>
        <p:spPr>
          <a:xfrm>
            <a:off x="1331650" y="3493359"/>
            <a:ext cx="373599" cy="745724"/>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860066B4-AEDB-49B2-8DE8-BAE05F2D3A6F}"/>
              </a:ext>
            </a:extLst>
          </p:cNvPr>
          <p:cNvCxnSpPr>
            <a:cxnSpLocks/>
          </p:cNvCxnSpPr>
          <p:nvPr/>
        </p:nvCxnSpPr>
        <p:spPr>
          <a:xfrm>
            <a:off x="10113152" y="3493359"/>
            <a:ext cx="373599" cy="745724"/>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985BFE0C-91C0-47F2-A550-6BB8B0890BAE}"/>
              </a:ext>
            </a:extLst>
          </p:cNvPr>
          <p:cNvCxnSpPr>
            <a:cxnSpLocks/>
          </p:cNvCxnSpPr>
          <p:nvPr/>
        </p:nvCxnSpPr>
        <p:spPr>
          <a:xfrm flipV="1">
            <a:off x="9768863" y="3493359"/>
            <a:ext cx="344197" cy="745725"/>
          </a:xfrm>
          <a:prstGeom prst="line">
            <a:avLst/>
          </a:prstGeom>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FC07F01C-051D-496E-BC46-102619F5E6EF}"/>
              </a:ext>
            </a:extLst>
          </p:cNvPr>
          <p:cNvCxnSpPr>
            <a:cxnSpLocks/>
          </p:cNvCxnSpPr>
          <p:nvPr/>
        </p:nvCxnSpPr>
        <p:spPr>
          <a:xfrm flipV="1">
            <a:off x="987361" y="3493359"/>
            <a:ext cx="344197" cy="745725"/>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B9128F63-1043-4360-ADD5-271D8DCFDC9B}"/>
              </a:ext>
            </a:extLst>
          </p:cNvPr>
          <p:cNvCxnSpPr>
            <a:cxnSpLocks/>
          </p:cNvCxnSpPr>
          <p:nvPr/>
        </p:nvCxnSpPr>
        <p:spPr>
          <a:xfrm>
            <a:off x="1331649" y="2618917"/>
            <a:ext cx="297126" cy="648158"/>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C60E5C75-1663-4F7C-8CEA-58EA2714D1CE}"/>
              </a:ext>
            </a:extLst>
          </p:cNvPr>
          <p:cNvCxnSpPr>
            <a:cxnSpLocks/>
          </p:cNvCxnSpPr>
          <p:nvPr/>
        </p:nvCxnSpPr>
        <p:spPr>
          <a:xfrm>
            <a:off x="10112828" y="2639581"/>
            <a:ext cx="297126" cy="648158"/>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99E1D974-4F76-4EEA-A74C-73A5AED5B210}"/>
              </a:ext>
            </a:extLst>
          </p:cNvPr>
          <p:cNvCxnSpPr>
            <a:cxnSpLocks/>
          </p:cNvCxnSpPr>
          <p:nvPr/>
        </p:nvCxnSpPr>
        <p:spPr>
          <a:xfrm flipH="1">
            <a:off x="986017" y="2618916"/>
            <a:ext cx="345541" cy="594034"/>
          </a:xfrm>
          <a:prstGeom prst="line">
            <a:avLst/>
          </a:prstGeom>
        </p:spPr>
        <p:style>
          <a:lnRef idx="1">
            <a:schemeClr val="dk1"/>
          </a:lnRef>
          <a:fillRef idx="0">
            <a:schemeClr val="dk1"/>
          </a:fillRef>
          <a:effectRef idx="0">
            <a:schemeClr val="dk1"/>
          </a:effectRef>
          <a:fontRef idx="minor">
            <a:schemeClr val="tx1"/>
          </a:fontRef>
        </p:style>
      </p:cxnSp>
      <p:cxnSp>
        <p:nvCxnSpPr>
          <p:cNvPr id="36" name="Straight Connector 35">
            <a:extLst>
              <a:ext uri="{FF2B5EF4-FFF2-40B4-BE49-F238E27FC236}">
                <a16:creationId xmlns:a16="http://schemas.microsoft.com/office/drawing/2014/main" id="{D4CDD532-F8AC-4FE4-B8DA-C56587D0EFCB}"/>
              </a:ext>
            </a:extLst>
          </p:cNvPr>
          <p:cNvCxnSpPr>
            <a:cxnSpLocks/>
          </p:cNvCxnSpPr>
          <p:nvPr/>
        </p:nvCxnSpPr>
        <p:spPr>
          <a:xfrm flipH="1">
            <a:off x="9774677" y="2638068"/>
            <a:ext cx="345541" cy="594034"/>
          </a:xfrm>
          <a:prstGeom prst="line">
            <a:avLst/>
          </a:prstGeom>
        </p:spPr>
        <p:style>
          <a:lnRef idx="1">
            <a:schemeClr val="dk1"/>
          </a:lnRef>
          <a:fillRef idx="0">
            <a:schemeClr val="dk1"/>
          </a:fillRef>
          <a:effectRef idx="0">
            <a:schemeClr val="dk1"/>
          </a:effectRef>
          <a:fontRef idx="minor">
            <a:schemeClr val="tx1"/>
          </a:fontRef>
        </p:style>
      </p:cxnSp>
      <p:sp>
        <p:nvSpPr>
          <p:cNvPr id="3075" name="Oval 3074">
            <a:extLst>
              <a:ext uri="{FF2B5EF4-FFF2-40B4-BE49-F238E27FC236}">
                <a16:creationId xmlns:a16="http://schemas.microsoft.com/office/drawing/2014/main" id="{36CCE93A-A672-49BD-AD65-D910B4F190FC}"/>
              </a:ext>
            </a:extLst>
          </p:cNvPr>
          <p:cNvSpPr/>
          <p:nvPr/>
        </p:nvSpPr>
        <p:spPr>
          <a:xfrm>
            <a:off x="4340803" y="1326974"/>
            <a:ext cx="2764667" cy="120896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195B8FA-0BB9-474A-8131-2157D6BDFC9F}"/>
              </a:ext>
            </a:extLst>
          </p:cNvPr>
          <p:cNvSpPr>
            <a:spLocks noGrp="1"/>
          </p:cNvSpPr>
          <p:nvPr>
            <p:ph sz="quarter" idx="13"/>
          </p:nvPr>
        </p:nvSpPr>
        <p:spPr>
          <a:xfrm>
            <a:off x="4962202" y="1401755"/>
            <a:ext cx="1521133" cy="1059398"/>
          </a:xfrm>
        </p:spPr>
        <p:txBody>
          <a:bodyPr/>
          <a:lstStyle/>
          <a:p>
            <a:pPr marL="0" indent="0" algn="ctr">
              <a:buNone/>
            </a:pPr>
            <a:r>
              <a:rPr lang="en-US" dirty="0"/>
              <a:t>Exercises</a:t>
            </a:r>
          </a:p>
        </p:txBody>
      </p:sp>
      <p:sp>
        <p:nvSpPr>
          <p:cNvPr id="38" name="Oval 37">
            <a:extLst>
              <a:ext uri="{FF2B5EF4-FFF2-40B4-BE49-F238E27FC236}">
                <a16:creationId xmlns:a16="http://schemas.microsoft.com/office/drawing/2014/main" id="{4AED6BBE-E0B7-4419-A3A4-6B074D9E32AB}"/>
              </a:ext>
            </a:extLst>
          </p:cNvPr>
          <p:cNvSpPr/>
          <p:nvPr/>
        </p:nvSpPr>
        <p:spPr>
          <a:xfrm>
            <a:off x="4299167" y="4159153"/>
            <a:ext cx="2773544" cy="1237074"/>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6D35181F-2D87-45E0-8EB7-F58EDBA0EA25}"/>
              </a:ext>
            </a:extLst>
          </p:cNvPr>
          <p:cNvSpPr/>
          <p:nvPr/>
        </p:nvSpPr>
        <p:spPr>
          <a:xfrm>
            <a:off x="4309140" y="2824519"/>
            <a:ext cx="2753597" cy="1208961"/>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Content Placeholder 2">
            <a:extLst>
              <a:ext uri="{FF2B5EF4-FFF2-40B4-BE49-F238E27FC236}">
                <a16:creationId xmlns:a16="http://schemas.microsoft.com/office/drawing/2014/main" id="{CC949549-FB7D-4A22-B184-0CEA757AE2D3}"/>
              </a:ext>
            </a:extLst>
          </p:cNvPr>
          <p:cNvSpPr txBox="1">
            <a:spLocks/>
          </p:cNvSpPr>
          <p:nvPr/>
        </p:nvSpPr>
        <p:spPr>
          <a:xfrm>
            <a:off x="4925369" y="4250686"/>
            <a:ext cx="1521133" cy="1059398"/>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lgn="ctr">
              <a:buFont typeface="Arial" panose="020B0604020202020204" pitchFamily="34" charset="0"/>
              <a:buNone/>
            </a:pPr>
            <a:r>
              <a:rPr lang="en-US" dirty="0"/>
              <a:t>Team</a:t>
            </a:r>
          </a:p>
        </p:txBody>
      </p:sp>
      <p:sp>
        <p:nvSpPr>
          <p:cNvPr id="41" name="Content Placeholder 2">
            <a:extLst>
              <a:ext uri="{FF2B5EF4-FFF2-40B4-BE49-F238E27FC236}">
                <a16:creationId xmlns:a16="http://schemas.microsoft.com/office/drawing/2014/main" id="{CED3D5DB-9E5C-400A-BF6F-C64E99A1CAD2}"/>
              </a:ext>
            </a:extLst>
          </p:cNvPr>
          <p:cNvSpPr txBox="1">
            <a:spLocks/>
          </p:cNvSpPr>
          <p:nvPr/>
        </p:nvSpPr>
        <p:spPr>
          <a:xfrm>
            <a:off x="4925370" y="2899300"/>
            <a:ext cx="1521133" cy="1059398"/>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lgn="ctr">
              <a:buFont typeface="Arial" panose="020B0604020202020204" pitchFamily="34" charset="0"/>
              <a:buNone/>
            </a:pPr>
            <a:r>
              <a:rPr lang="en-US" dirty="0"/>
              <a:t>Workouts</a:t>
            </a:r>
          </a:p>
        </p:txBody>
      </p:sp>
      <p:cxnSp>
        <p:nvCxnSpPr>
          <p:cNvPr id="3078" name="Connector: Curved 3077">
            <a:extLst>
              <a:ext uri="{FF2B5EF4-FFF2-40B4-BE49-F238E27FC236}">
                <a16:creationId xmlns:a16="http://schemas.microsoft.com/office/drawing/2014/main" id="{FA0DE174-BD7C-423E-83FF-A84C70C8E93C}"/>
              </a:ext>
            </a:extLst>
          </p:cNvPr>
          <p:cNvCxnSpPr>
            <a:cxnSpLocks/>
            <a:endCxn id="38" idx="2"/>
          </p:cNvCxnSpPr>
          <p:nvPr/>
        </p:nvCxnSpPr>
        <p:spPr>
          <a:xfrm>
            <a:off x="1810271" y="3629870"/>
            <a:ext cx="2488896" cy="1147820"/>
          </a:xfrm>
          <a:prstGeom prst="curved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80" name="Connector: Curved 3079">
            <a:extLst>
              <a:ext uri="{FF2B5EF4-FFF2-40B4-BE49-F238E27FC236}">
                <a16:creationId xmlns:a16="http://schemas.microsoft.com/office/drawing/2014/main" id="{B2543A5C-369F-412D-9D85-D50082C92A42}"/>
              </a:ext>
            </a:extLst>
          </p:cNvPr>
          <p:cNvCxnSpPr>
            <a:cxnSpLocks/>
            <a:endCxn id="38" idx="6"/>
          </p:cNvCxnSpPr>
          <p:nvPr/>
        </p:nvCxnSpPr>
        <p:spPr>
          <a:xfrm rot="10800000" flipV="1">
            <a:off x="7072712" y="3629870"/>
            <a:ext cx="2568443" cy="1147820"/>
          </a:xfrm>
          <a:prstGeom prst="curved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84" name="Connector: Curved 3083">
            <a:extLst>
              <a:ext uri="{FF2B5EF4-FFF2-40B4-BE49-F238E27FC236}">
                <a16:creationId xmlns:a16="http://schemas.microsoft.com/office/drawing/2014/main" id="{54171E95-ECDE-4BAE-B7AF-A8AAB425FB48}"/>
              </a:ext>
            </a:extLst>
          </p:cNvPr>
          <p:cNvCxnSpPr/>
          <p:nvPr/>
        </p:nvCxnSpPr>
        <p:spPr>
          <a:xfrm rot="10800000" flipV="1">
            <a:off x="7190495" y="3232101"/>
            <a:ext cx="2415145" cy="55637"/>
          </a:xfrm>
          <a:prstGeom prst="curved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89" name="Connector: Curved 3088">
            <a:extLst>
              <a:ext uri="{FF2B5EF4-FFF2-40B4-BE49-F238E27FC236}">
                <a16:creationId xmlns:a16="http://schemas.microsoft.com/office/drawing/2014/main" id="{7D964EE4-19F8-49ED-87AE-E2BBF831038F}"/>
              </a:ext>
            </a:extLst>
          </p:cNvPr>
          <p:cNvCxnSpPr/>
          <p:nvPr/>
        </p:nvCxnSpPr>
        <p:spPr>
          <a:xfrm>
            <a:off x="1810271" y="3098307"/>
            <a:ext cx="2335601" cy="395052"/>
          </a:xfrm>
          <a:prstGeom prst="curved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Content Placeholder 2">
            <a:extLst>
              <a:ext uri="{FF2B5EF4-FFF2-40B4-BE49-F238E27FC236}">
                <a16:creationId xmlns:a16="http://schemas.microsoft.com/office/drawing/2014/main" id="{21F8876C-55C8-4B5A-9C5A-2C38B088D029}"/>
              </a:ext>
            </a:extLst>
          </p:cNvPr>
          <p:cNvSpPr txBox="1">
            <a:spLocks/>
          </p:cNvSpPr>
          <p:nvPr/>
        </p:nvSpPr>
        <p:spPr>
          <a:xfrm>
            <a:off x="569455" y="4465367"/>
            <a:ext cx="1521133" cy="1059398"/>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lgn="ctr">
              <a:buFont typeface="Arial" panose="020B0604020202020204" pitchFamily="34" charset="0"/>
              <a:buNone/>
            </a:pPr>
            <a:r>
              <a:rPr lang="en-US" dirty="0"/>
              <a:t>Coaches</a:t>
            </a:r>
          </a:p>
        </p:txBody>
      </p:sp>
      <p:sp>
        <p:nvSpPr>
          <p:cNvPr id="57" name="Content Placeholder 2">
            <a:extLst>
              <a:ext uri="{FF2B5EF4-FFF2-40B4-BE49-F238E27FC236}">
                <a16:creationId xmlns:a16="http://schemas.microsoft.com/office/drawing/2014/main" id="{E083E5EE-115D-4947-BC9C-78E76B4D5074}"/>
              </a:ext>
            </a:extLst>
          </p:cNvPr>
          <p:cNvSpPr txBox="1">
            <a:spLocks/>
          </p:cNvSpPr>
          <p:nvPr/>
        </p:nvSpPr>
        <p:spPr>
          <a:xfrm>
            <a:off x="9352261" y="4266222"/>
            <a:ext cx="1521133" cy="1059398"/>
          </a:xfrm>
          <a:prstGeom prst="rect">
            <a:avLst/>
          </a:prstGeom>
        </p:spPr>
        <p:txBody>
          <a:bodyPr vert="horz" lIns="91440" tIns="45720" rIns="91440" bIns="45720" rtlCol="0" anchor="ctr">
            <a:normAutofit/>
          </a:bodyPr>
          <a:lst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a:lstStyle>
          <a:p>
            <a:pPr marL="0" indent="0" algn="ctr">
              <a:buFont typeface="Arial" panose="020B0604020202020204" pitchFamily="34" charset="0"/>
              <a:buNone/>
            </a:pPr>
            <a:r>
              <a:rPr lang="en-US" dirty="0"/>
              <a:t>Student athletes </a:t>
            </a:r>
          </a:p>
        </p:txBody>
      </p:sp>
      <p:cxnSp>
        <p:nvCxnSpPr>
          <p:cNvPr id="3092" name="Straight Arrow Connector 3091">
            <a:extLst>
              <a:ext uri="{FF2B5EF4-FFF2-40B4-BE49-F238E27FC236}">
                <a16:creationId xmlns:a16="http://schemas.microsoft.com/office/drawing/2014/main" id="{A0553179-067D-4F42-8DF4-E4F095486875}"/>
              </a:ext>
            </a:extLst>
          </p:cNvPr>
          <p:cNvCxnSpPr>
            <a:endCxn id="3075" idx="4"/>
          </p:cNvCxnSpPr>
          <p:nvPr/>
        </p:nvCxnSpPr>
        <p:spPr>
          <a:xfrm flipH="1" flipV="1">
            <a:off x="5723137" y="2535935"/>
            <a:ext cx="57337" cy="28858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16639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3B636-4D44-6B4D-87F1-7745EC5D0F9D}"/>
              </a:ext>
            </a:extLst>
          </p:cNvPr>
          <p:cNvSpPr>
            <a:spLocks noGrp="1"/>
          </p:cNvSpPr>
          <p:nvPr>
            <p:ph type="title"/>
          </p:nvPr>
        </p:nvSpPr>
        <p:spPr/>
        <p:txBody>
          <a:bodyPr/>
          <a:lstStyle/>
          <a:p>
            <a:r>
              <a:rPr lang="en-US" dirty="0"/>
              <a:t>terminology</a:t>
            </a:r>
          </a:p>
        </p:txBody>
      </p:sp>
      <p:sp>
        <p:nvSpPr>
          <p:cNvPr id="3" name="Content Placeholder 2">
            <a:extLst>
              <a:ext uri="{FF2B5EF4-FFF2-40B4-BE49-F238E27FC236}">
                <a16:creationId xmlns:a16="http://schemas.microsoft.com/office/drawing/2014/main" id="{A7D8E359-793B-184B-B52C-1719C73E3272}"/>
              </a:ext>
            </a:extLst>
          </p:cNvPr>
          <p:cNvSpPr>
            <a:spLocks noGrp="1"/>
          </p:cNvSpPr>
          <p:nvPr>
            <p:ph sz="quarter" idx="13"/>
          </p:nvPr>
        </p:nvSpPr>
        <p:spPr/>
        <p:txBody>
          <a:bodyPr/>
          <a:lstStyle/>
          <a:p>
            <a:r>
              <a:rPr lang="en-US" dirty="0"/>
              <a:t>Uniform terms:</a:t>
            </a:r>
          </a:p>
          <a:p>
            <a:pPr lvl="1"/>
            <a:r>
              <a:rPr lang="en-US" dirty="0"/>
              <a:t>Workout: to talk about more then one exercise, or a group of exercises</a:t>
            </a:r>
          </a:p>
          <a:p>
            <a:pPr lvl="1"/>
            <a:r>
              <a:rPr lang="en-US" dirty="0"/>
              <a:t>Exercise: the particular movement or lift to be done </a:t>
            </a:r>
          </a:p>
          <a:p>
            <a:pPr lvl="1"/>
            <a:r>
              <a:rPr lang="en-US" dirty="0"/>
              <a:t>Sets: the amount/times required to be finished with particular exercise </a:t>
            </a:r>
          </a:p>
          <a:p>
            <a:pPr lvl="1"/>
            <a:r>
              <a:rPr lang="en-US" dirty="0"/>
              <a:t>Sport and team:  are interchangeable</a:t>
            </a:r>
          </a:p>
          <a:p>
            <a:endParaRPr lang="en-US" dirty="0"/>
          </a:p>
        </p:txBody>
      </p:sp>
    </p:spTree>
    <p:extLst>
      <p:ext uri="{BB962C8B-B14F-4D97-AF65-F5344CB8AC3E}">
        <p14:creationId xmlns:p14="http://schemas.microsoft.com/office/powerpoint/2010/main" val="3568948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A593B7D-32B4-4D81-86B1-B35E6B23C879}"/>
              </a:ext>
            </a:extLst>
          </p:cNvPr>
          <p:cNvPicPr>
            <a:picLocks noChangeAspect="1"/>
          </p:cNvPicPr>
          <p:nvPr/>
        </p:nvPicPr>
        <p:blipFill>
          <a:blip r:embed="rId3"/>
          <a:stretch>
            <a:fillRect/>
          </a:stretch>
        </p:blipFill>
        <p:spPr>
          <a:xfrm>
            <a:off x="3215201" y="1673704"/>
            <a:ext cx="8290998" cy="3896769"/>
          </a:xfrm>
          <a:prstGeom prst="rect">
            <a:avLst/>
          </a:prstGeom>
        </p:spPr>
      </p:pic>
      <p:sp>
        <p:nvSpPr>
          <p:cNvPr id="2" name="Title 1">
            <a:extLst>
              <a:ext uri="{FF2B5EF4-FFF2-40B4-BE49-F238E27FC236}">
                <a16:creationId xmlns:a16="http://schemas.microsoft.com/office/drawing/2014/main" id="{25EFEECF-309E-472F-B7E1-110A58F9D0C9}"/>
              </a:ext>
            </a:extLst>
          </p:cNvPr>
          <p:cNvSpPr>
            <a:spLocks noGrp="1"/>
          </p:cNvSpPr>
          <p:nvPr>
            <p:ph type="title"/>
          </p:nvPr>
        </p:nvSpPr>
        <p:spPr/>
        <p:txBody>
          <a:bodyPr/>
          <a:lstStyle/>
          <a:p>
            <a:r>
              <a:rPr lang="en-US" dirty="0"/>
              <a:t>Agile development</a:t>
            </a:r>
          </a:p>
        </p:txBody>
      </p:sp>
      <p:sp>
        <p:nvSpPr>
          <p:cNvPr id="3" name="Content Placeholder 2">
            <a:extLst>
              <a:ext uri="{FF2B5EF4-FFF2-40B4-BE49-F238E27FC236}">
                <a16:creationId xmlns:a16="http://schemas.microsoft.com/office/drawing/2014/main" id="{99EADCE3-21F7-4BEE-8250-8DD02990194B}"/>
              </a:ext>
            </a:extLst>
          </p:cNvPr>
          <p:cNvSpPr>
            <a:spLocks noGrp="1"/>
          </p:cNvSpPr>
          <p:nvPr>
            <p:ph sz="quarter" idx="13"/>
          </p:nvPr>
        </p:nvSpPr>
        <p:spPr>
          <a:xfrm>
            <a:off x="229343" y="1794047"/>
            <a:ext cx="3442317" cy="3226189"/>
          </a:xfrm>
        </p:spPr>
        <p:txBody>
          <a:bodyPr/>
          <a:lstStyle/>
          <a:p>
            <a:r>
              <a:rPr lang="en-US" dirty="0"/>
              <a:t>We used agile development so we could spread out and cover as much ground as we could in making the program</a:t>
            </a:r>
          </a:p>
        </p:txBody>
      </p:sp>
      <p:sp>
        <p:nvSpPr>
          <p:cNvPr id="6" name="TextBox 5">
            <a:extLst>
              <a:ext uri="{FF2B5EF4-FFF2-40B4-BE49-F238E27FC236}">
                <a16:creationId xmlns:a16="http://schemas.microsoft.com/office/drawing/2014/main" id="{F2948253-C827-42AD-A329-50A1E495AD09}"/>
              </a:ext>
            </a:extLst>
          </p:cNvPr>
          <p:cNvSpPr txBox="1"/>
          <p:nvPr/>
        </p:nvSpPr>
        <p:spPr>
          <a:xfrm rot="19334126">
            <a:off x="3870492" y="3037809"/>
            <a:ext cx="1828971" cy="738664"/>
          </a:xfrm>
          <a:prstGeom prst="rect">
            <a:avLst/>
          </a:prstGeom>
          <a:noFill/>
        </p:spPr>
        <p:txBody>
          <a:bodyPr wrap="square" rtlCol="0">
            <a:spAutoFit/>
          </a:bodyPr>
          <a:lstStyle/>
          <a:p>
            <a:r>
              <a:rPr lang="en-US" sz="1400" dirty="0"/>
              <a:t>Implement the finished component to the main repository</a:t>
            </a:r>
          </a:p>
        </p:txBody>
      </p:sp>
      <p:sp>
        <p:nvSpPr>
          <p:cNvPr id="7" name="TextBox 6">
            <a:extLst>
              <a:ext uri="{FF2B5EF4-FFF2-40B4-BE49-F238E27FC236}">
                <a16:creationId xmlns:a16="http://schemas.microsoft.com/office/drawing/2014/main" id="{C22C2DB6-C50F-4FFF-A99C-6CB118F1F317}"/>
              </a:ext>
            </a:extLst>
          </p:cNvPr>
          <p:cNvSpPr txBox="1"/>
          <p:nvPr/>
        </p:nvSpPr>
        <p:spPr>
          <a:xfrm rot="19353185">
            <a:off x="9145308" y="3717823"/>
            <a:ext cx="1828971" cy="523220"/>
          </a:xfrm>
          <a:prstGeom prst="rect">
            <a:avLst/>
          </a:prstGeom>
          <a:noFill/>
        </p:spPr>
        <p:txBody>
          <a:bodyPr wrap="square" rtlCol="0">
            <a:spAutoFit/>
          </a:bodyPr>
          <a:lstStyle/>
          <a:p>
            <a:r>
              <a:rPr lang="en-US" sz="1400" dirty="0"/>
              <a:t>Once again we would test. </a:t>
            </a:r>
          </a:p>
        </p:txBody>
      </p:sp>
      <p:sp>
        <p:nvSpPr>
          <p:cNvPr id="8" name="TextBox 7">
            <a:extLst>
              <a:ext uri="{FF2B5EF4-FFF2-40B4-BE49-F238E27FC236}">
                <a16:creationId xmlns:a16="http://schemas.microsoft.com/office/drawing/2014/main" id="{F4E44D2A-4A9A-431B-94C6-9D404EE6E796}"/>
              </a:ext>
            </a:extLst>
          </p:cNvPr>
          <p:cNvSpPr txBox="1"/>
          <p:nvPr/>
        </p:nvSpPr>
        <p:spPr>
          <a:xfrm rot="19346436">
            <a:off x="10382362" y="3801678"/>
            <a:ext cx="1400643" cy="523220"/>
          </a:xfrm>
          <a:prstGeom prst="rect">
            <a:avLst/>
          </a:prstGeom>
          <a:noFill/>
        </p:spPr>
        <p:txBody>
          <a:bodyPr wrap="square" rtlCol="0">
            <a:spAutoFit/>
          </a:bodyPr>
          <a:lstStyle/>
          <a:p>
            <a:r>
              <a:rPr lang="en-US" sz="1400" dirty="0"/>
              <a:t>Move to another piece </a:t>
            </a:r>
          </a:p>
        </p:txBody>
      </p:sp>
      <p:sp>
        <p:nvSpPr>
          <p:cNvPr id="11" name="TextBox 10">
            <a:extLst>
              <a:ext uri="{FF2B5EF4-FFF2-40B4-BE49-F238E27FC236}">
                <a16:creationId xmlns:a16="http://schemas.microsoft.com/office/drawing/2014/main" id="{72AE6A13-E127-494A-AD83-EC6EC70FAAC0}"/>
              </a:ext>
            </a:extLst>
          </p:cNvPr>
          <p:cNvSpPr txBox="1"/>
          <p:nvPr/>
        </p:nvSpPr>
        <p:spPr>
          <a:xfrm rot="19353185">
            <a:off x="7605856" y="1576155"/>
            <a:ext cx="1828971" cy="523220"/>
          </a:xfrm>
          <a:prstGeom prst="rect">
            <a:avLst/>
          </a:prstGeom>
          <a:noFill/>
        </p:spPr>
        <p:txBody>
          <a:bodyPr wrap="square" rtlCol="0">
            <a:spAutoFit/>
          </a:bodyPr>
          <a:lstStyle/>
          <a:p>
            <a:r>
              <a:rPr lang="en-US" sz="1400" dirty="0"/>
              <a:t>Code and test to finish component  </a:t>
            </a:r>
          </a:p>
        </p:txBody>
      </p:sp>
      <p:sp>
        <p:nvSpPr>
          <p:cNvPr id="12" name="TextBox 11">
            <a:extLst>
              <a:ext uri="{FF2B5EF4-FFF2-40B4-BE49-F238E27FC236}">
                <a16:creationId xmlns:a16="http://schemas.microsoft.com/office/drawing/2014/main" id="{327785D1-C7EA-45C5-A4BA-EF0B9DF0EC45}"/>
              </a:ext>
            </a:extLst>
          </p:cNvPr>
          <p:cNvSpPr txBox="1"/>
          <p:nvPr/>
        </p:nvSpPr>
        <p:spPr>
          <a:xfrm rot="19353185">
            <a:off x="4084665" y="5308862"/>
            <a:ext cx="1828971" cy="523220"/>
          </a:xfrm>
          <a:prstGeom prst="rect">
            <a:avLst/>
          </a:prstGeom>
          <a:noFill/>
        </p:spPr>
        <p:txBody>
          <a:bodyPr wrap="square" rtlCol="0">
            <a:spAutoFit/>
          </a:bodyPr>
          <a:lstStyle/>
          <a:p>
            <a:r>
              <a:rPr lang="en-US" sz="1400" dirty="0"/>
              <a:t>Pick something from the backlog</a:t>
            </a:r>
          </a:p>
        </p:txBody>
      </p:sp>
    </p:spTree>
    <p:extLst>
      <p:ext uri="{BB962C8B-B14F-4D97-AF65-F5344CB8AC3E}">
        <p14:creationId xmlns:p14="http://schemas.microsoft.com/office/powerpoint/2010/main" val="33774020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a:extLst>
              <a:ext uri="{FF2B5EF4-FFF2-40B4-BE49-F238E27FC236}">
                <a16:creationId xmlns:a16="http://schemas.microsoft.com/office/drawing/2014/main" id="{98AD7D82-6B15-4BDB-9351-BADFA92E6858}"/>
              </a:ext>
            </a:extLst>
          </p:cNvPr>
          <p:cNvPicPr>
            <a:picLocks noChangeAspect="1"/>
          </p:cNvPicPr>
          <p:nvPr/>
        </p:nvPicPr>
        <p:blipFill>
          <a:blip r:embed="rId3"/>
          <a:stretch>
            <a:fillRect/>
          </a:stretch>
        </p:blipFill>
        <p:spPr>
          <a:xfrm>
            <a:off x="3398489" y="812531"/>
            <a:ext cx="8176478" cy="4719778"/>
          </a:xfrm>
          <a:prstGeom prst="rect">
            <a:avLst/>
          </a:prstGeom>
        </p:spPr>
      </p:pic>
      <p:sp>
        <p:nvSpPr>
          <p:cNvPr id="2" name="Title 1">
            <a:extLst>
              <a:ext uri="{FF2B5EF4-FFF2-40B4-BE49-F238E27FC236}">
                <a16:creationId xmlns:a16="http://schemas.microsoft.com/office/drawing/2014/main" id="{06F8E6D4-CC58-4E40-8DEB-0816DD8A8DB6}"/>
              </a:ext>
            </a:extLst>
          </p:cNvPr>
          <p:cNvSpPr>
            <a:spLocks noGrp="1"/>
          </p:cNvSpPr>
          <p:nvPr>
            <p:ph type="title"/>
          </p:nvPr>
        </p:nvSpPr>
        <p:spPr>
          <a:xfrm>
            <a:off x="383960" y="204187"/>
            <a:ext cx="8023193" cy="1171940"/>
          </a:xfrm>
        </p:spPr>
        <p:txBody>
          <a:bodyPr/>
          <a:lstStyle/>
          <a:p>
            <a:r>
              <a:rPr lang="en-US" dirty="0"/>
              <a:t>Burn down chart</a:t>
            </a:r>
          </a:p>
        </p:txBody>
      </p:sp>
      <p:sp>
        <p:nvSpPr>
          <p:cNvPr id="3" name="Content Placeholder 2">
            <a:extLst>
              <a:ext uri="{FF2B5EF4-FFF2-40B4-BE49-F238E27FC236}">
                <a16:creationId xmlns:a16="http://schemas.microsoft.com/office/drawing/2014/main" id="{3AEA7708-45F9-4798-A0EA-247375A32EBF}"/>
              </a:ext>
            </a:extLst>
          </p:cNvPr>
          <p:cNvSpPr>
            <a:spLocks noGrp="1"/>
          </p:cNvSpPr>
          <p:nvPr>
            <p:ph sz="quarter" idx="13"/>
          </p:nvPr>
        </p:nvSpPr>
        <p:spPr>
          <a:xfrm>
            <a:off x="243985" y="2072625"/>
            <a:ext cx="3540863" cy="3311189"/>
          </a:xfrm>
        </p:spPr>
        <p:txBody>
          <a:bodyPr/>
          <a:lstStyle/>
          <a:p>
            <a:r>
              <a:rPr lang="en-US" dirty="0"/>
              <a:t>8 sprints, one more than everyone thought </a:t>
            </a:r>
          </a:p>
          <a:p>
            <a:endParaRPr lang="en-US" dirty="0"/>
          </a:p>
        </p:txBody>
      </p:sp>
      <p:sp>
        <p:nvSpPr>
          <p:cNvPr id="9" name="TextBox 8">
            <a:extLst>
              <a:ext uri="{FF2B5EF4-FFF2-40B4-BE49-F238E27FC236}">
                <a16:creationId xmlns:a16="http://schemas.microsoft.com/office/drawing/2014/main" id="{E8F5EEE4-FE13-49F4-B827-DED2A98A5B08}"/>
              </a:ext>
            </a:extLst>
          </p:cNvPr>
          <p:cNvSpPr txBox="1"/>
          <p:nvPr/>
        </p:nvSpPr>
        <p:spPr>
          <a:xfrm>
            <a:off x="5075068" y="1568211"/>
            <a:ext cx="3053918" cy="523220"/>
          </a:xfrm>
          <a:prstGeom prst="rect">
            <a:avLst/>
          </a:prstGeom>
          <a:noFill/>
        </p:spPr>
        <p:txBody>
          <a:bodyPr wrap="square" rtlCol="0">
            <a:spAutoFit/>
          </a:bodyPr>
          <a:lstStyle/>
          <a:p>
            <a:r>
              <a:rPr lang="en-US" sz="1400" dirty="0"/>
              <a:t>We realized that the client wanted much more than we thought</a:t>
            </a:r>
          </a:p>
        </p:txBody>
      </p:sp>
      <p:sp>
        <p:nvSpPr>
          <p:cNvPr id="10" name="TextBox 9">
            <a:extLst>
              <a:ext uri="{FF2B5EF4-FFF2-40B4-BE49-F238E27FC236}">
                <a16:creationId xmlns:a16="http://schemas.microsoft.com/office/drawing/2014/main" id="{949BF147-0B77-4383-876F-9EC1E28ABD50}"/>
              </a:ext>
            </a:extLst>
          </p:cNvPr>
          <p:cNvSpPr txBox="1"/>
          <p:nvPr/>
        </p:nvSpPr>
        <p:spPr>
          <a:xfrm>
            <a:off x="4014928" y="1026350"/>
            <a:ext cx="1968809" cy="523220"/>
          </a:xfrm>
          <a:prstGeom prst="rect">
            <a:avLst/>
          </a:prstGeom>
          <a:noFill/>
        </p:spPr>
        <p:txBody>
          <a:bodyPr wrap="none" rtlCol="0">
            <a:spAutoFit/>
          </a:bodyPr>
          <a:lstStyle/>
          <a:p>
            <a:r>
              <a:rPr lang="en-US" sz="1400" dirty="0"/>
              <a:t>Database tables set up</a:t>
            </a:r>
            <a:br>
              <a:rPr lang="en-US" sz="1400" dirty="0"/>
            </a:br>
            <a:r>
              <a:rPr lang="en-US" sz="1400" dirty="0"/>
              <a:t>Prospecting GUI layouts </a:t>
            </a:r>
          </a:p>
        </p:txBody>
      </p:sp>
      <p:sp>
        <p:nvSpPr>
          <p:cNvPr id="11" name="TextBox 10">
            <a:extLst>
              <a:ext uri="{FF2B5EF4-FFF2-40B4-BE49-F238E27FC236}">
                <a16:creationId xmlns:a16="http://schemas.microsoft.com/office/drawing/2014/main" id="{517EE1F5-3D6D-4276-A7D4-78B1822DF0A7}"/>
              </a:ext>
            </a:extLst>
          </p:cNvPr>
          <p:cNvSpPr txBox="1"/>
          <p:nvPr/>
        </p:nvSpPr>
        <p:spPr>
          <a:xfrm>
            <a:off x="6692000" y="2156757"/>
            <a:ext cx="2781670" cy="1015663"/>
          </a:xfrm>
          <a:prstGeom prst="rect">
            <a:avLst/>
          </a:prstGeom>
          <a:noFill/>
        </p:spPr>
        <p:txBody>
          <a:bodyPr wrap="square" rtlCol="0">
            <a:spAutoFit/>
          </a:bodyPr>
          <a:lstStyle/>
          <a:p>
            <a:r>
              <a:rPr lang="en-US" sz="1400" dirty="0"/>
              <a:t>Dropped the mobile usage</a:t>
            </a:r>
            <a:br>
              <a:rPr lang="en-US" sz="1400" dirty="0"/>
            </a:br>
            <a:r>
              <a:rPr lang="en-US" sz="1400" dirty="0"/>
              <a:t>Scrapped a few unneeded functionality</a:t>
            </a:r>
            <a:br>
              <a:rPr lang="en-US" dirty="0"/>
            </a:br>
            <a:r>
              <a:rPr lang="en-US" dirty="0"/>
              <a:t>	- </a:t>
            </a:r>
            <a:r>
              <a:rPr lang="en-US" sz="1200" dirty="0"/>
              <a:t>like a “player card”</a:t>
            </a:r>
          </a:p>
        </p:txBody>
      </p:sp>
      <p:cxnSp>
        <p:nvCxnSpPr>
          <p:cNvPr id="15" name="Straight Arrow Connector 14">
            <a:extLst>
              <a:ext uri="{FF2B5EF4-FFF2-40B4-BE49-F238E27FC236}">
                <a16:creationId xmlns:a16="http://schemas.microsoft.com/office/drawing/2014/main" id="{C22FE5B0-46D7-4FB2-B88C-FFCC33E9A329}"/>
              </a:ext>
            </a:extLst>
          </p:cNvPr>
          <p:cNvCxnSpPr>
            <a:cxnSpLocks/>
          </p:cNvCxnSpPr>
          <p:nvPr/>
        </p:nvCxnSpPr>
        <p:spPr>
          <a:xfrm flipH="1">
            <a:off x="4651900" y="1483415"/>
            <a:ext cx="177552" cy="3023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A19B56D-D738-47D0-B870-9850FE7FC170}"/>
              </a:ext>
            </a:extLst>
          </p:cNvPr>
          <p:cNvCxnSpPr/>
          <p:nvPr/>
        </p:nvCxnSpPr>
        <p:spPr>
          <a:xfrm>
            <a:off x="6986726" y="2930707"/>
            <a:ext cx="97655" cy="8248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66F2A1C-02D8-4441-8DC2-FE329E9D0458}"/>
              </a:ext>
            </a:extLst>
          </p:cNvPr>
          <p:cNvCxnSpPr/>
          <p:nvPr/>
        </p:nvCxnSpPr>
        <p:spPr>
          <a:xfrm>
            <a:off x="5718114" y="2076676"/>
            <a:ext cx="330077" cy="1601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17BCEE61-E225-4C9E-B0F3-AECD07484758}"/>
              </a:ext>
            </a:extLst>
          </p:cNvPr>
          <p:cNvSpPr txBox="1"/>
          <p:nvPr/>
        </p:nvSpPr>
        <p:spPr>
          <a:xfrm>
            <a:off x="7820336" y="3093024"/>
            <a:ext cx="2411766" cy="738664"/>
          </a:xfrm>
          <a:prstGeom prst="rect">
            <a:avLst/>
          </a:prstGeom>
          <a:noFill/>
        </p:spPr>
        <p:txBody>
          <a:bodyPr wrap="square" rtlCol="0">
            <a:spAutoFit/>
          </a:bodyPr>
          <a:lstStyle/>
          <a:p>
            <a:r>
              <a:rPr lang="en-US" sz="1400" dirty="0"/>
              <a:t>Personal issues caused delays and calendar falling behind</a:t>
            </a:r>
          </a:p>
        </p:txBody>
      </p:sp>
      <p:cxnSp>
        <p:nvCxnSpPr>
          <p:cNvPr id="24" name="Straight Arrow Connector 23">
            <a:extLst>
              <a:ext uri="{FF2B5EF4-FFF2-40B4-BE49-F238E27FC236}">
                <a16:creationId xmlns:a16="http://schemas.microsoft.com/office/drawing/2014/main" id="{07B44599-85F6-4B6D-99C1-98E5116A5E40}"/>
              </a:ext>
            </a:extLst>
          </p:cNvPr>
          <p:cNvCxnSpPr>
            <a:cxnSpLocks/>
          </p:cNvCxnSpPr>
          <p:nvPr/>
        </p:nvCxnSpPr>
        <p:spPr>
          <a:xfrm flipH="1">
            <a:off x="8407153" y="3707939"/>
            <a:ext cx="207145" cy="297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FCE9A44A-6B1B-4158-BE54-80DA97B2B23C}"/>
              </a:ext>
            </a:extLst>
          </p:cNvPr>
          <p:cNvSpPr txBox="1"/>
          <p:nvPr/>
        </p:nvSpPr>
        <p:spPr>
          <a:xfrm>
            <a:off x="10042584" y="3707939"/>
            <a:ext cx="1220148" cy="738664"/>
          </a:xfrm>
          <a:prstGeom prst="rect">
            <a:avLst/>
          </a:prstGeom>
          <a:noFill/>
        </p:spPr>
        <p:txBody>
          <a:bodyPr wrap="square" rtlCol="0">
            <a:spAutoFit/>
          </a:bodyPr>
          <a:lstStyle/>
          <a:p>
            <a:r>
              <a:rPr lang="en-US" sz="1400" dirty="0"/>
              <a:t>Some of the scrapped functionality</a:t>
            </a:r>
          </a:p>
        </p:txBody>
      </p:sp>
      <p:cxnSp>
        <p:nvCxnSpPr>
          <p:cNvPr id="16" name="Straight Arrow Connector 15">
            <a:extLst>
              <a:ext uri="{FF2B5EF4-FFF2-40B4-BE49-F238E27FC236}">
                <a16:creationId xmlns:a16="http://schemas.microsoft.com/office/drawing/2014/main" id="{9D347D1D-3B9A-4608-843C-EA73DB216621}"/>
              </a:ext>
            </a:extLst>
          </p:cNvPr>
          <p:cNvCxnSpPr/>
          <p:nvPr/>
        </p:nvCxnSpPr>
        <p:spPr>
          <a:xfrm flipH="1">
            <a:off x="10286259" y="4446603"/>
            <a:ext cx="173585" cy="34842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7958803"/>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 /><Relationship Id="rId1" Type="http://schemas.openxmlformats.org/officeDocument/2006/relationships/image" Target="../media/image1.jpeg" /></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TM04033927[[fn=Main Event]]</Template>
  <TotalTime>750</TotalTime>
  <Words>1521</Words>
  <Application>Microsoft Office PowerPoint</Application>
  <PresentationFormat>Widescreen</PresentationFormat>
  <Paragraphs>190</Paragraphs>
  <Slides>22</Slides>
  <Notes>21</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Main Event</vt:lpstr>
      <vt:lpstr>PowerPoint Presentation</vt:lpstr>
      <vt:lpstr>Athlytics</vt:lpstr>
      <vt:lpstr>Developed by</vt:lpstr>
      <vt:lpstr>The scope</vt:lpstr>
      <vt:lpstr>How and why to use</vt:lpstr>
      <vt:lpstr>Use case diagram</vt:lpstr>
      <vt:lpstr>terminology</vt:lpstr>
      <vt:lpstr>Agile development</vt:lpstr>
      <vt:lpstr>Burn down chart</vt:lpstr>
      <vt:lpstr>Programming tools </vt:lpstr>
      <vt:lpstr>Design</vt:lpstr>
      <vt:lpstr>Coding</vt:lpstr>
      <vt:lpstr>Testing PROBABLY user testing</vt:lpstr>
      <vt:lpstr>Deployment</vt:lpstr>
      <vt:lpstr>google Firebase as database</vt:lpstr>
      <vt:lpstr>How the database is set up</vt:lpstr>
      <vt:lpstr>How to use</vt:lpstr>
      <vt:lpstr>Demonstration </vt:lpstr>
      <vt:lpstr>Retrospective</vt:lpstr>
      <vt:lpstr>What went wrong</vt:lpstr>
      <vt:lpstr>What went right</vt:lpstr>
      <vt:lpstr>What we would do differently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Status report</dc:title>
  <dc:creator>Adam Ebel</dc:creator>
  <cp:lastModifiedBy>Priyank Garg</cp:lastModifiedBy>
  <cp:revision>80</cp:revision>
  <dcterms:created xsi:type="dcterms:W3CDTF">2019-03-28T01:11:12Z</dcterms:created>
  <dcterms:modified xsi:type="dcterms:W3CDTF">2021-11-08T21:33:30Z</dcterms:modified>
</cp:coreProperties>
</file>

<file path=docProps/thumbnail.jpeg>
</file>